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x="4610100" cy="3460750"/>
  <p:notesSz cx="4610100" cy="34607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2770" y="76375"/>
            <a:ext cx="4364558" cy="2076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47294" y="2670464"/>
            <a:ext cx="3915511" cy="4216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67295" y="1234011"/>
            <a:ext cx="3075508" cy="54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7294" y="1482617"/>
            <a:ext cx="3779520" cy="72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567434" y="3218497"/>
            <a:ext cx="1475232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4361129" y="3231308"/>
            <a:ext cx="196850" cy="12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22373A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865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8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og.com/media/en/simulation-models/spice-models/LTspice_ShortcutFlyer.pdf?modelType=spice-models" TargetMode="External"/><Relationship Id="rId3" Type="http://schemas.openxmlformats.org/officeDocument/2006/relationships/hyperlink" Target="https://www.analog.com/media/en/simulation-models/spice-models/LTspiceShortcutsForMacOSX.pdf?modelType=spice-models" TargetMode="External"/><Relationship Id="rId4" Type="http://schemas.openxmlformats.org/officeDocument/2006/relationships/hyperlink" Target="https://www.analog.com/media/en/simulation-models/spice-models/LTspiceGettingStartedGuide.pdf?modelType=spice-models" TargetMode="External"/><Relationship Id="rId5" Type="http://schemas.openxmlformats.org/officeDocument/2006/relationships/image" Target="../media/image9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13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15.xml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3.jpg"/><Relationship Id="rId4" Type="http://schemas.openxmlformats.org/officeDocument/2006/relationships/image" Target="../media/image17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2.xml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3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Relationship Id="rId4" Type="http://schemas.openxmlformats.org/officeDocument/2006/relationships/image" Target="../media/image13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13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3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Relationship Id="rId3" Type="http://schemas.openxmlformats.org/officeDocument/2006/relationships/image" Target="../media/image38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" Target="slide4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st.com/en/amplifiers-and-comparators/ts912.html" TargetMode="External"/><Relationship Id="rId3" Type="http://schemas.openxmlformats.org/officeDocument/2006/relationships/image" Target="../media/image40.jpg"/><Relationship Id="rId4" Type="http://schemas.openxmlformats.org/officeDocument/2006/relationships/image" Target="../media/image41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nalog.com/en/design-center/design-tools-and-calculators/ltspice-simulator.html" TargetMode="External"/><Relationship Id="rId3" Type="http://schemas.openxmlformats.org/officeDocument/2006/relationships/hyperlink" Target="http://ltspice.analog.com/software/LTspice.dmg" TargetMode="External"/><Relationship Id="rId4" Type="http://schemas.openxmlformats.org/officeDocument/2006/relationships/hyperlink" Target="http://ltspice.analog.com/software/LTspiceXVII.exe" TargetMode="Externa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50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13.jpg"/><Relationship Id="rId4" Type="http://schemas.openxmlformats.org/officeDocument/2006/relationships/image" Target="../media/image48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jp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Relationship Id="rId3" Type="http://schemas.openxmlformats.org/officeDocument/2006/relationships/image" Target="../media/image54.pn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png"/></Relationships>
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dn-reichelt.de/documents/datenblatt/B400/KTY81-2%23PHI.pdf" TargetMode="External"/><Relationship Id="rId3" Type="http://schemas.openxmlformats.org/officeDocument/2006/relationships/hyperlink" Target="https://www.mikrocontroller.net/attachment/243481/KTY-Philips.pdf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/Relationships>
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Relationship Id="rId3" Type="http://schemas.openxmlformats.org/officeDocument/2006/relationships/image" Target="../media/image66.jpg"/></Relationships>
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/Relationships>
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jpg"/></Relationships>
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/Relationships>
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g"/></Relationships>
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jpg"/></Relationships>
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jpg"/></Relationships>
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5.jpg"/></Relationships>
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" Target="slide75.xml"/></Relationships>
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jpg"/><Relationship Id="rId3" Type="http://schemas.openxmlformats.org/officeDocument/2006/relationships/image" Target="../media/image77.jpg"/></Relationships>
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/Relationships>
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g"/></Relationships>
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jpg"/><Relationship Id="rId3" Type="http://schemas.openxmlformats.org/officeDocument/2006/relationships/image" Target="../media/image8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456304"/>
          </a:xfrm>
          <a:custGeom>
            <a:avLst/>
            <a:gdLst/>
            <a:ahLst/>
            <a:cxnLst/>
            <a:rect l="l" t="t" r="r" b="b"/>
            <a:pathLst>
              <a:path w="4608195" h="3456304">
                <a:moveTo>
                  <a:pt x="4608004" y="0"/>
                </a:moveTo>
                <a:lnTo>
                  <a:pt x="0" y="0"/>
                </a:lnTo>
                <a:lnTo>
                  <a:pt x="0" y="3456000"/>
                </a:lnTo>
                <a:lnTo>
                  <a:pt x="4608004" y="3456000"/>
                </a:lnTo>
                <a:lnTo>
                  <a:pt x="4608004" y="0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7294" y="597842"/>
            <a:ext cx="3744595" cy="5492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0"/>
              </a:spcBef>
            </a:pPr>
            <a:r>
              <a:rPr dirty="0" spc="-10"/>
              <a:t>Labor</a:t>
            </a:r>
            <a:r>
              <a:rPr dirty="0" spc="60"/>
              <a:t> </a:t>
            </a:r>
            <a:r>
              <a:rPr dirty="0"/>
              <a:t>CAE</a:t>
            </a:r>
            <a:r>
              <a:rPr dirty="0" spc="65"/>
              <a:t> </a:t>
            </a:r>
            <a:r>
              <a:rPr dirty="0" spc="55"/>
              <a:t>-</a:t>
            </a:r>
            <a:r>
              <a:rPr dirty="0" spc="65"/>
              <a:t> </a:t>
            </a:r>
            <a:r>
              <a:rPr dirty="0" spc="-30"/>
              <a:t>Einfuehrung</a:t>
            </a:r>
            <a:r>
              <a:rPr dirty="0" spc="65"/>
              <a:t> </a:t>
            </a:r>
            <a:r>
              <a:rPr dirty="0"/>
              <a:t>in</a:t>
            </a:r>
            <a:r>
              <a:rPr dirty="0" spc="65"/>
              <a:t> </a:t>
            </a:r>
            <a:r>
              <a:rPr dirty="0"/>
              <a:t>die</a:t>
            </a:r>
            <a:r>
              <a:rPr dirty="0" spc="65"/>
              <a:t> </a:t>
            </a:r>
            <a:r>
              <a:rPr dirty="0" spc="-10"/>
              <a:t>Simulation </a:t>
            </a:r>
            <a:r>
              <a:rPr dirty="0" spc="-30"/>
              <a:t>elektrischer</a:t>
            </a:r>
            <a:r>
              <a:rPr dirty="0" spc="85"/>
              <a:t> </a:t>
            </a:r>
            <a:r>
              <a:rPr dirty="0" spc="-30"/>
              <a:t>Schaltungen</a:t>
            </a:r>
            <a:r>
              <a:rPr dirty="0" spc="90"/>
              <a:t> </a:t>
            </a:r>
            <a:r>
              <a:rPr dirty="0"/>
              <a:t>mit</a:t>
            </a:r>
            <a:r>
              <a:rPr dirty="0" spc="85"/>
              <a:t> </a:t>
            </a:r>
            <a:r>
              <a:rPr dirty="0" spc="-30"/>
              <a:t>LTspice</a:t>
            </a:r>
            <a:r>
              <a:rPr dirty="0" spc="90"/>
              <a:t> </a:t>
            </a:r>
            <a:r>
              <a:rPr dirty="0" spc="70"/>
              <a:t>(8</a:t>
            </a:r>
            <a:r>
              <a:rPr dirty="0" spc="85"/>
              <a:t> </a:t>
            </a:r>
            <a:r>
              <a:rPr dirty="0" spc="35"/>
              <a:t>UE)</a:t>
            </a:r>
          </a:p>
        </p:txBody>
      </p:sp>
      <p:sp>
        <p:nvSpPr>
          <p:cNvPr id="4" name="object 4" descr=""/>
          <p:cNvSpPr/>
          <p:nvPr/>
        </p:nvSpPr>
        <p:spPr>
          <a:xfrm>
            <a:off x="359994" y="1390961"/>
            <a:ext cx="3888104" cy="5080"/>
          </a:xfrm>
          <a:custGeom>
            <a:avLst/>
            <a:gdLst/>
            <a:ahLst/>
            <a:cxnLst/>
            <a:rect l="l" t="t" r="r" b="b"/>
            <a:pathLst>
              <a:path w="3888104" h="5080">
                <a:moveTo>
                  <a:pt x="0" y="5060"/>
                </a:moveTo>
                <a:lnTo>
                  <a:pt x="0" y="0"/>
                </a:lnTo>
                <a:lnTo>
                  <a:pt x="3888051" y="0"/>
                </a:lnTo>
                <a:lnTo>
                  <a:pt x="3888051" y="5060"/>
                </a:lnTo>
                <a:lnTo>
                  <a:pt x="0" y="5060"/>
                </a:lnTo>
                <a:close/>
              </a:path>
            </a:pathLst>
          </a:custGeom>
          <a:solidFill>
            <a:srgbClr val="EB801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347294" y="1630039"/>
            <a:ext cx="2036445" cy="1094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300"/>
              </a:lnSpc>
              <a:spcBef>
                <a:spcPts val="100"/>
              </a:spcBef>
            </a:pPr>
            <a:r>
              <a:rPr dirty="0" sz="1000" spc="-50">
                <a:solidFill>
                  <a:srgbClr val="22373A"/>
                </a:solidFill>
                <a:latin typeface="Arial"/>
                <a:cs typeface="Arial"/>
              </a:rPr>
              <a:t>Andreas</a:t>
            </a:r>
            <a:r>
              <a:rPr dirty="0" sz="10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Schaefer</a:t>
            </a:r>
            <a:r>
              <a:rPr dirty="0" sz="1000">
                <a:solidFill>
                  <a:srgbClr val="22373A"/>
                </a:solidFill>
                <a:latin typeface="Arial"/>
                <a:cs typeface="Arial"/>
              </a:rPr>
              <a:t> -</a:t>
            </a:r>
            <a:r>
              <a:rPr dirty="0" sz="10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2373A"/>
                </a:solidFill>
                <a:latin typeface="Arial"/>
                <a:cs typeface="Arial"/>
              </a:rPr>
              <a:t>Matthias</a:t>
            </a:r>
            <a:r>
              <a:rPr dirty="0" sz="10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35">
                <a:solidFill>
                  <a:srgbClr val="22373A"/>
                </a:solidFill>
                <a:latin typeface="Arial"/>
                <a:cs typeface="Arial"/>
              </a:rPr>
              <a:t>Holetzko </a:t>
            </a:r>
            <a:r>
              <a:rPr dirty="0" sz="1000" spc="-20">
                <a:solidFill>
                  <a:srgbClr val="22373A"/>
                </a:solidFill>
                <a:latin typeface="Arial"/>
                <a:cs typeface="Arial"/>
              </a:rPr>
              <a:t>2023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Duale</a:t>
            </a:r>
            <a:r>
              <a:rPr dirty="0" sz="8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Hochschule</a:t>
            </a:r>
            <a:r>
              <a:rPr dirty="0" sz="8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Baden-Wu¨rttemberg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–</a:t>
            </a:r>
            <a:endParaRPr sz="800">
              <a:latin typeface="Arial"/>
              <a:cs typeface="Arial"/>
            </a:endParaRPr>
          </a:p>
          <a:p>
            <a:pPr marL="12700" marR="867410">
              <a:lnSpc>
                <a:spcPct val="113399"/>
              </a:lnSpc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Fakult¨at</a:t>
            </a:r>
            <a:r>
              <a:rPr dirty="0" sz="8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Technik Studiengang Mechatronik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875789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20">
                <a:solidFill>
                  <a:srgbClr val="F9F9F9"/>
                </a:solidFill>
              </a:rPr>
              <a:t>N</a:t>
            </a:r>
            <a:r>
              <a:rPr dirty="0" sz="1200" spc="-715">
                <a:solidFill>
                  <a:srgbClr val="F9F9F9"/>
                </a:solidFill>
              </a:rPr>
              <a:t>u</a:t>
            </a:r>
            <a:r>
              <a:rPr dirty="0" sz="1200" spc="25">
                <a:solidFill>
                  <a:srgbClr val="F9F9F9"/>
                </a:solidFill>
              </a:rPr>
              <a:t>¨</a:t>
            </a:r>
            <a:r>
              <a:rPr dirty="0" sz="1200" spc="20">
                <a:solidFill>
                  <a:srgbClr val="F9F9F9"/>
                </a:solidFill>
              </a:rPr>
              <a:t>tzliche</a:t>
            </a:r>
            <a:r>
              <a:rPr dirty="0" sz="1200" spc="1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Voreinstellungen</a:t>
            </a:r>
            <a:endParaRPr sz="12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40214" y="672909"/>
            <a:ext cx="336550" cy="1905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347294" y="418221"/>
            <a:ext cx="3750310" cy="881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7300"/>
              </a:lnSpc>
              <a:spcBef>
                <a:spcPts val="100"/>
              </a:spcBef>
              <a:tabLst>
                <a:tab pos="3275329" algn="l"/>
              </a:tabLst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Farbdarstellung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jederzeit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konfiguriert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control</a:t>
            </a:r>
            <a:r>
              <a:rPr dirty="0" sz="11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panel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Feld,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	in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8000"/>
              </a:lnSpc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Farbeinstellungen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configure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colors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).</a:t>
            </a:r>
            <a:r>
              <a:rPr dirty="0" sz="11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flexibel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Farbdarstellung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konfigurieren.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52" y="1608404"/>
            <a:ext cx="1980062" cy="135608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2547" y="1574896"/>
            <a:ext cx="1259931" cy="1389588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69405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Shortkeys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21894" y="498002"/>
            <a:ext cx="3964304" cy="1090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gibt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gute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1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12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ersicht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HotKeys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Arbeit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deutlich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effektiver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macht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(nachfolgend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Hyperlinks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embedded).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835"/>
              </a:spcBef>
              <a:buChar char="•"/>
              <a:tabLst>
                <a:tab pos="315595" algn="l"/>
              </a:tabLst>
            </a:pPr>
            <a:r>
              <a:rPr dirty="0" sz="1100" spc="-5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Windows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ShortKeys.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235"/>
              </a:spcBef>
              <a:buChar char="•"/>
              <a:tabLst>
                <a:tab pos="3155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MacOS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ShortKey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s.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240"/>
              </a:spcBef>
              <a:buChar char="•"/>
              <a:tabLst>
                <a:tab pos="3155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LTspice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getting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started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guide.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3983" y="1713826"/>
            <a:ext cx="2940050" cy="1489075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4620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20">
                <a:solidFill>
                  <a:srgbClr val="F9F9F9"/>
                </a:solidFill>
              </a:rPr>
              <a:t>N</a:t>
            </a:r>
            <a:r>
              <a:rPr dirty="0" sz="1200" spc="-715">
                <a:solidFill>
                  <a:srgbClr val="F9F9F9"/>
                </a:solidFill>
              </a:rPr>
              <a:t>u</a:t>
            </a:r>
            <a:r>
              <a:rPr dirty="0" sz="1200" spc="25">
                <a:solidFill>
                  <a:srgbClr val="F9F9F9"/>
                </a:solidFill>
              </a:rPr>
              <a:t>¨</a:t>
            </a:r>
            <a:r>
              <a:rPr dirty="0" sz="1200" spc="20">
                <a:solidFill>
                  <a:srgbClr val="F9F9F9"/>
                </a:solidFill>
              </a:rPr>
              <a:t>tzliche</a:t>
            </a:r>
            <a:r>
              <a:rPr dirty="0" sz="1200" spc="1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Hinweise</a:t>
            </a:r>
            <a:endParaRPr sz="1200"/>
          </a:p>
        </p:txBody>
      </p:sp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10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535963"/>
            <a:ext cx="3703320" cy="15563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marR="241935" indent="-138430">
              <a:lnSpc>
                <a:spcPct val="118000"/>
              </a:lnSpc>
              <a:spcBef>
                <a:spcPts val="100"/>
              </a:spcBef>
              <a:buChar char="•"/>
              <a:tabLst>
                <a:tab pos="2901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Zahlenwerte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Dezimalpunkt</a:t>
            </a:r>
            <a:r>
              <a:rPr dirty="0" sz="11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statt</a:t>
            </a:r>
            <a:r>
              <a:rPr dirty="0" sz="1100" spc="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Komma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eingeben!</a:t>
            </a:r>
            <a:r>
              <a:rPr dirty="0" sz="1100" spc="1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3.5</a:t>
            </a:r>
            <a:r>
              <a:rPr dirty="0" sz="11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anstatt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3,5!</a:t>
            </a:r>
            <a:endParaRPr sz="1100">
              <a:latin typeface="Arial"/>
              <a:cs typeface="Arial"/>
            </a:endParaRPr>
          </a:p>
          <a:p>
            <a:pPr marL="289560" marR="128270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arbeitet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Knotenpotenzialverfahren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Es </a:t>
            </a:r>
            <a:r>
              <a:rPr dirty="0" sz="1100" spc="-85" b="1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Bezugsknoten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(Masse,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Ground)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angegeben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sonst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treten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Simulationsfehler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auf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(Achtung:</a:t>
            </a:r>
            <a:r>
              <a:rPr dirty="0" sz="11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erfolgt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Fehlermeldung!).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Achtet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darauf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korrekten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Suffixe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1100" spc="-54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Einheiten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360006" y="2133269"/>
          <a:ext cx="3978910" cy="6076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280"/>
                <a:gridCol w="417830"/>
                <a:gridCol w="474979"/>
                <a:gridCol w="387985"/>
                <a:gridCol w="398780"/>
                <a:gridCol w="477519"/>
                <a:gridCol w="434975"/>
                <a:gridCol w="424179"/>
                <a:gridCol w="488950"/>
              </a:tblGrid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1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Terra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Giga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Mega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Kilo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1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milli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1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micro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nano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pico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1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femto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 spc="-2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Meg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10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127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  <a:tr h="202565"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37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2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37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2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37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2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37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2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37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25" i="1">
                          <a:solidFill>
                            <a:srgbClr val="22373A"/>
                          </a:solidFill>
                          <a:latin typeface="Times New Roman"/>
                          <a:cs typeface="Times New Roman"/>
                        </a:rPr>
                        <a:t>−</a:t>
                      </a:r>
                      <a:r>
                        <a:rPr dirty="0" sz="800" spc="-2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37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25" i="1">
                          <a:solidFill>
                            <a:srgbClr val="22373A"/>
                          </a:solidFill>
                          <a:latin typeface="Times New Roman"/>
                          <a:cs typeface="Times New Roman"/>
                        </a:rPr>
                        <a:t>−</a:t>
                      </a:r>
                      <a:r>
                        <a:rPr dirty="0" sz="800" spc="-2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37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25" i="1">
                          <a:solidFill>
                            <a:srgbClr val="22373A"/>
                          </a:solidFill>
                          <a:latin typeface="Times New Roman"/>
                          <a:cs typeface="Times New Roman"/>
                        </a:rPr>
                        <a:t>−</a:t>
                      </a:r>
                      <a:r>
                        <a:rPr dirty="0" sz="800" spc="-25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3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20" i="1">
                          <a:solidFill>
                            <a:srgbClr val="22373A"/>
                          </a:solidFill>
                          <a:latin typeface="Times New Roman"/>
                          <a:cs typeface="Times New Roman"/>
                        </a:rPr>
                        <a:t>−</a:t>
                      </a:r>
                      <a:r>
                        <a:rPr dirty="0" sz="800" spc="-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35"/>
                        </a:lnSpc>
                      </a:pPr>
                      <a:r>
                        <a:rPr dirty="0" baseline="-20202" sz="1650" spc="-30" i="1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800" spc="-20" i="1">
                          <a:solidFill>
                            <a:srgbClr val="22373A"/>
                          </a:solidFill>
                          <a:latin typeface="Times New Roman"/>
                          <a:cs typeface="Times New Roman"/>
                        </a:rPr>
                        <a:t>−</a:t>
                      </a:r>
                      <a:r>
                        <a:rPr dirty="0" sz="800" spc="-20">
                          <a:solidFill>
                            <a:srgbClr val="22373A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6350">
                      <a:solidFill>
                        <a:srgbClr val="22373A"/>
                      </a:solidFill>
                      <a:prstDash val="solid"/>
                    </a:lnL>
                    <a:lnR w="6350">
                      <a:solidFill>
                        <a:srgbClr val="22373A"/>
                      </a:solidFill>
                      <a:prstDash val="solid"/>
                    </a:lnR>
                    <a:lnT w="6350">
                      <a:solidFill>
                        <a:srgbClr val="22373A"/>
                      </a:solidFill>
                      <a:prstDash val="solid"/>
                    </a:lnT>
                    <a:lnB w="6350">
                      <a:solidFill>
                        <a:srgbClr val="22373A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fast">
    <p:cut thruBlk="0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7295" y="1234011"/>
            <a:ext cx="2570480" cy="54927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90"/>
              </a:spcBef>
            </a:pPr>
            <a:r>
              <a:rPr dirty="0" spc="-40">
                <a:hlinkClick r:id="rId2" action="ppaction://hlinksldjump"/>
              </a:rPr>
              <a:t>Hands-</a:t>
            </a:r>
            <a:r>
              <a:rPr dirty="0">
                <a:hlinkClick r:id="rId2" action="ppaction://hlinksldjump"/>
              </a:rPr>
              <a:t>on</a:t>
            </a:r>
            <a:r>
              <a:rPr dirty="0" spc="75">
                <a:hlinkClick r:id="rId2" action="ppaction://hlinksldjump"/>
              </a:rPr>
              <a:t> </a:t>
            </a:r>
            <a:r>
              <a:rPr dirty="0" spc="-30">
                <a:hlinkClick r:id="rId2" action="ppaction://hlinksldjump"/>
              </a:rPr>
              <a:t>LTspice</a:t>
            </a:r>
            <a:r>
              <a:rPr dirty="0" spc="80">
                <a:hlinkClick r:id="rId2" action="ppaction://hlinksldjump"/>
              </a:rPr>
              <a:t> </a:t>
            </a:r>
            <a:r>
              <a:rPr dirty="0" spc="55">
                <a:hlinkClick r:id="rId2" action="ppaction://hlinksldjump"/>
              </a:rPr>
              <a:t>-</a:t>
            </a:r>
            <a:r>
              <a:rPr dirty="0" spc="80">
                <a:hlinkClick r:id="rId2" action="ppaction://hlinksldjump"/>
              </a:rPr>
              <a:t> </a:t>
            </a:r>
            <a:r>
              <a:rPr dirty="0">
                <a:hlinkClick r:id="rId2" action="ppaction://hlinksldjump"/>
              </a:rPr>
              <a:t>Das</a:t>
            </a:r>
            <a:r>
              <a:rPr dirty="0" spc="80">
                <a:hlinkClick r:id="rId2" action="ppaction://hlinksldjump"/>
              </a:rPr>
              <a:t> </a:t>
            </a:r>
            <a:r>
              <a:rPr dirty="0" spc="-35">
                <a:hlinkClick r:id="rId2" action="ppaction://hlinksldjump"/>
              </a:rPr>
              <a:t>Labor</a:t>
            </a:r>
            <a:r>
              <a:rPr dirty="0" spc="-35"/>
              <a:t> </a:t>
            </a:r>
            <a:r>
              <a:rPr dirty="0" spc="-10">
                <a:hlinkClick r:id="rId2" action="ppaction://hlinksldjump"/>
              </a:rPr>
              <a:t>beginnt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79995" y="1907406"/>
            <a:ext cx="3048635" cy="5080"/>
            <a:chOff x="779995" y="1907406"/>
            <a:chExt cx="3048635" cy="5080"/>
          </a:xfrm>
        </p:grpSpPr>
        <p:sp>
          <p:nvSpPr>
            <p:cNvPr id="4" name="object 4" descr=""/>
            <p:cNvSpPr/>
            <p:nvPr/>
          </p:nvSpPr>
          <p:spPr>
            <a:xfrm>
              <a:off x="779995" y="1907406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995" y="1907406"/>
              <a:ext cx="423545" cy="5080"/>
            </a:xfrm>
            <a:custGeom>
              <a:avLst/>
              <a:gdLst/>
              <a:ahLst/>
              <a:cxnLst/>
              <a:rect l="l" t="t" r="r" b="b"/>
              <a:pathLst>
                <a:path w="423544" h="5080">
                  <a:moveTo>
                    <a:pt x="0" y="5060"/>
                  </a:moveTo>
                  <a:lnTo>
                    <a:pt x="0" y="0"/>
                  </a:lnTo>
                  <a:lnTo>
                    <a:pt x="423329" y="0"/>
                  </a:lnTo>
                  <a:lnTo>
                    <a:pt x="423329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0680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>
                <a:solidFill>
                  <a:srgbClr val="F9F9F9"/>
                </a:solidFill>
              </a:rPr>
              <a:t>Vorgehensweise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283794" y="471269"/>
            <a:ext cx="4248785" cy="288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403860">
              <a:lnSpc>
                <a:spcPct val="118000"/>
              </a:lnSpc>
              <a:spcBef>
                <a:spcPts val="100"/>
              </a:spcBef>
            </a:pP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2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104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bungen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interaktiven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Arbeit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gedacht.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hren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Aufgabe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L¨osungsansatz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hin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zur fertigen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Analyse.</a:t>
            </a:r>
            <a:endParaRPr sz="1100">
              <a:latin typeface="Arial"/>
              <a:cs typeface="Arial"/>
            </a:endParaRPr>
          </a:p>
          <a:p>
            <a:pPr marL="76200" marR="581660">
              <a:lnSpc>
                <a:spcPct val="118000"/>
              </a:lnSpc>
              <a:spcBef>
                <a:spcPts val="545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Bitte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vor,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13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bungen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strukturiert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bearbeiten.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buFont typeface="Arial"/>
              <a:buAutoNum type="arabicPeriod"/>
              <a:tabLst>
                <a:tab pos="353695" algn="l"/>
              </a:tabLst>
            </a:pP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modellieren</a:t>
            </a:r>
            <a:endParaRPr sz="11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spcBef>
                <a:spcPts val="535"/>
              </a:spcBef>
              <a:buFont typeface="Arial"/>
              <a:buAutoNum type="arabicPeriod"/>
              <a:tabLst>
                <a:tab pos="353695" algn="l"/>
              </a:tabLst>
            </a:pP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11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analysieren</a:t>
            </a:r>
            <a:endParaRPr sz="11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spcBef>
                <a:spcPts val="540"/>
              </a:spcBef>
              <a:buFont typeface="Arial"/>
              <a:buAutoNum type="arabicPeriod"/>
              <a:tabLst>
                <a:tab pos="353695" algn="l"/>
              </a:tabLst>
            </a:pP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11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endParaRPr sz="1100">
              <a:latin typeface="Arial"/>
              <a:cs typeface="Arial"/>
            </a:endParaRPr>
          </a:p>
          <a:p>
            <a:pPr marL="353060" indent="-177800">
              <a:lnSpc>
                <a:spcPct val="100000"/>
              </a:lnSpc>
              <a:spcBef>
                <a:spcPts val="535"/>
              </a:spcBef>
              <a:buFont typeface="Arial"/>
              <a:buAutoNum type="arabicPeriod"/>
              <a:tabLst>
                <a:tab pos="353695" algn="l"/>
              </a:tabLst>
            </a:pP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Vorgabe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abgleichen</a:t>
            </a:r>
            <a:endParaRPr sz="1100">
              <a:latin typeface="Arial"/>
              <a:cs typeface="Arial"/>
            </a:endParaRPr>
          </a:p>
          <a:p>
            <a:pPr marL="75565" marR="386080">
              <a:lnSpc>
                <a:spcPct val="118000"/>
              </a:lnSpc>
              <a:spcBef>
                <a:spcPts val="844"/>
              </a:spcBef>
            </a:pP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Sollte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3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Problemen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kommen,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bitten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einen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Hinweis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geben!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algn="r" marR="17780">
              <a:lnSpc>
                <a:spcPct val="100000"/>
              </a:lnSpc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11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41895" y="1429738"/>
            <a:ext cx="81915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dirty="0" sz="1400" spc="-7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U</a:t>
            </a:r>
            <a:r>
              <a:rPr dirty="0" baseline="13888" sz="2100" spc="247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¨</a:t>
            </a:r>
            <a:r>
              <a:rPr dirty="0" baseline="13888" sz="2100" spc="-359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bungen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79995" y="1797970"/>
            <a:ext cx="3048635" cy="5080"/>
            <a:chOff x="779995" y="1797970"/>
            <a:chExt cx="3048635" cy="5080"/>
          </a:xfrm>
        </p:grpSpPr>
        <p:sp>
          <p:nvSpPr>
            <p:cNvPr id="4" name="object 4" descr=""/>
            <p:cNvSpPr/>
            <p:nvPr/>
          </p:nvSpPr>
          <p:spPr>
            <a:xfrm>
              <a:off x="779995" y="1797970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995" y="1797970"/>
              <a:ext cx="466090" cy="5080"/>
            </a:xfrm>
            <a:custGeom>
              <a:avLst/>
              <a:gdLst/>
              <a:ahLst/>
              <a:cxnLst/>
              <a:rect l="l" t="t" r="r" b="b"/>
              <a:pathLst>
                <a:path w="466090" h="5080">
                  <a:moveTo>
                    <a:pt x="0" y="5060"/>
                  </a:moveTo>
                  <a:lnTo>
                    <a:pt x="0" y="0"/>
                  </a:lnTo>
                  <a:lnTo>
                    <a:pt x="465652" y="0"/>
                  </a:lnTo>
                  <a:lnTo>
                    <a:pt x="46565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53098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ohmscher</a:t>
            </a:r>
            <a:r>
              <a:rPr dirty="0" sz="1200" spc="1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Widerstand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1180033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59994" y="12648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362732"/>
            <a:ext cx="1166410" cy="838139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359994" y="229881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59994" y="238358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465841"/>
            <a:ext cx="1166300" cy="66881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09194" y="529639"/>
            <a:ext cx="4152265" cy="26212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Darstellung</a:t>
            </a:r>
            <a:r>
              <a:rPr dirty="0" sz="11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Bauteilkennlinie</a:t>
            </a:r>
            <a:endParaRPr sz="1100">
              <a:latin typeface="Arial"/>
              <a:cs typeface="Arial"/>
            </a:endParaRPr>
          </a:p>
          <a:p>
            <a:pPr marL="50800" marR="314325">
              <a:lnSpc>
                <a:spcPct val="112900"/>
              </a:lnSpc>
              <a:spcBef>
                <a:spcPts val="44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ohmsche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Gesetz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RI</a:t>
            </a:r>
            <a:r>
              <a:rPr dirty="0" sz="600" spc="114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l¨asst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Hilfe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kleinen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Schaltungsexperimentes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gut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visualisieren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nachvollziehen.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folgende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aufbauen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Stromverlauf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darstellen.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5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neues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new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9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as)</a:t>
            </a:r>
            <a:endParaRPr sz="600">
              <a:latin typeface="Arial"/>
              <a:cs typeface="Arial"/>
            </a:endParaRPr>
          </a:p>
          <a:p>
            <a:pPr marL="1635125" marR="294005" indent="-114300">
              <a:lnSpc>
                <a:spcPts val="630"/>
              </a:lnSpc>
              <a:spcBef>
                <a:spcPts val="480"/>
              </a:spcBef>
              <a:buChar char="•"/>
              <a:tabLst>
                <a:tab pos="1635760" algn="l"/>
              </a:tabLst>
            </a:pPr>
            <a:r>
              <a:rPr dirty="0" sz="600" spc="-145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3888" sz="900" spc="-21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3888" sz="900" spc="-14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(voltage)</a:t>
            </a:r>
            <a:endParaRPr sz="600">
              <a:latin typeface="Arial"/>
              <a:cs typeface="Arial"/>
            </a:endParaRPr>
          </a:p>
          <a:p>
            <a:pPr marL="1635125" marR="68580" indent="-114300">
              <a:lnSpc>
                <a:spcPts val="630"/>
              </a:lnSpc>
              <a:spcBef>
                <a:spcPts val="475"/>
              </a:spcBef>
              <a:buChar char="•"/>
              <a:tabLst>
                <a:tab pos="1635760" algn="l"/>
              </a:tabLst>
            </a:pPr>
            <a:r>
              <a:rPr dirty="0" sz="600" spc="-145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3888" sz="900" spc="-21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3888" sz="900" spc="-14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erneut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(resistor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bzw.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EuropeanResistor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fuer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bekannte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Box-Darstellung)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635760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einen Masseknoten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Bezugsknoten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F4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).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3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00">
              <a:latin typeface="Arial"/>
              <a:cs typeface="Arial"/>
            </a:endParaRPr>
          </a:p>
          <a:p>
            <a:pPr marL="1635125" marR="16573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Stromverlauf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ts val="675"/>
              </a:lnSpc>
              <a:spcBef>
                <a:spcPts val="209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linearen</a:t>
            </a:r>
            <a:endParaRPr sz="600">
              <a:latin typeface="Arial"/>
              <a:cs typeface="Arial"/>
            </a:endParaRPr>
          </a:p>
          <a:p>
            <a:pPr marL="1635125">
              <a:lnSpc>
                <a:spcPts val="675"/>
              </a:lnSpc>
            </a:pP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1V.</a:t>
            </a:r>
            <a:endParaRPr sz="600">
              <a:latin typeface="Arial"/>
              <a:cs typeface="Arial"/>
            </a:endParaRPr>
          </a:p>
          <a:p>
            <a:pPr marL="1635125" marR="17653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OK</a:t>
            </a:r>
            <a:r>
              <a:rPr dirty="0" sz="600" spc="1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Sumlationsansweisung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59994" y="3216897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53098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60">
                <a:solidFill>
                  <a:srgbClr val="F9F9F9"/>
                </a:solidFill>
              </a:rPr>
              <a:t>ohmscher</a:t>
            </a:r>
            <a:r>
              <a:rPr dirty="0" sz="1200" spc="1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Widerstand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3214" y="598213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254368"/>
            <a:ext cx="1943953" cy="912162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795515"/>
            <a:ext cx="156210" cy="8001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192932" y="786909"/>
            <a:ext cx="10026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538298" y="786909"/>
            <a:ext cx="1788160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29540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o¨ffnet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zwei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Arten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Leistungen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eurer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652141" y="1303139"/>
            <a:ext cx="1692275" cy="99377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700" marR="40005">
              <a:lnSpc>
                <a:spcPts val="630"/>
              </a:lnSpc>
              <a:spcBef>
                <a:spcPts val="190"/>
              </a:spcBef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fahren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erscheint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Stromzange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00">
              <a:latin typeface="Arial"/>
              <a:cs typeface="Arial"/>
            </a:endParaRPr>
          </a:p>
          <a:p>
            <a:pPr marL="12700" marR="40005">
              <a:lnSpc>
                <a:spcPts val="630"/>
              </a:lnSpc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fahren,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Shift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gedru¨ckt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halten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erscheint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Leistungsmessanzeige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fahren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erscheint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Spannungsmesser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652141" y="2259665"/>
            <a:ext cx="144462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trace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verfu¨gbaren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538298" y="2312803"/>
            <a:ext cx="1631950" cy="34099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305"/>
              </a:spcBef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Messtellen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ausw¨ahlen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I(R1)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R1.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28091" y="276802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428091" y="285280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491299" y="2737731"/>
            <a:ext cx="3625215" cy="44069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algn="just" marL="12700" marR="508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erwarten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liefert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Strom,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Wider-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stand.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Probiert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Stelle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gerne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Spannung,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variieren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oder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weitere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Werte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im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anzueigen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62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9F9F9"/>
                </a:solidFill>
              </a:rPr>
              <a:t>Diode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1180033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59994" y="12648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347004"/>
            <a:ext cx="1166323" cy="83922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359994" y="226847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59994" y="235324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501804"/>
            <a:ext cx="1166282" cy="67164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309194" y="529639"/>
            <a:ext cx="4106545" cy="273812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</a:pP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Darstellung</a:t>
            </a:r>
            <a:r>
              <a:rPr dirty="0" sz="11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Bauteilkennlinie</a:t>
            </a:r>
            <a:endParaRPr sz="1100">
              <a:latin typeface="Arial"/>
              <a:cs typeface="Arial"/>
            </a:endParaRPr>
          </a:p>
          <a:p>
            <a:pPr marL="50800" marR="160655">
              <a:lnSpc>
                <a:spcPct val="112900"/>
              </a:lnSpc>
              <a:spcBef>
                <a:spcPts val="44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oft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Durchlassspannung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klassifiziert.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leitend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wird.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Leitend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Sie,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fließt.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m¨ochten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kleinen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simulativen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herausarbeiten.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414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Projekt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635760" algn="l"/>
              </a:tabLst>
            </a:pP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L¨oscht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heraus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F5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35125" marR="68580" indent="-114300">
              <a:lnSpc>
                <a:spcPts val="630"/>
              </a:lnSpc>
              <a:spcBef>
                <a:spcPts val="484"/>
              </a:spcBef>
              <a:buChar char="•"/>
              <a:tabLst>
                <a:tab pos="1635760" algn="l"/>
              </a:tabLst>
            </a:pPr>
            <a:r>
              <a:rPr dirty="0" sz="600" spc="-145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3888" sz="900" spc="-21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3888" sz="900" spc="-14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erneut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(sucht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wieder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vollst¨anndig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22373A"/>
              </a:buClr>
              <a:buFont typeface="Arial"/>
              <a:buChar char="•"/>
            </a:pP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22373A"/>
              </a:buClr>
              <a:buFont typeface="Arial"/>
              <a:buChar char="•"/>
            </a:pPr>
            <a:endParaRPr sz="8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50">
              <a:latin typeface="Arial"/>
              <a:cs typeface="Arial"/>
            </a:endParaRPr>
          </a:p>
          <a:p>
            <a:pPr marL="1635125" marR="7429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bliebt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beim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635125" marR="135255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Stromverlauf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messen.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Dafu¨r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erh¨ohen.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wissen,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notwendige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Bereich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600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700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liegen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muss.</a:t>
            </a:r>
            <a:endParaRPr sz="600">
              <a:latin typeface="Arial"/>
              <a:cs typeface="Arial"/>
            </a:endParaRPr>
          </a:p>
          <a:p>
            <a:pPr marL="1635125" indent="-114300">
              <a:lnSpc>
                <a:spcPts val="675"/>
              </a:lnSpc>
              <a:spcBef>
                <a:spcPts val="200"/>
              </a:spcBef>
              <a:buChar char="•"/>
              <a:tabLst>
                <a:tab pos="16357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linearen</a:t>
            </a:r>
            <a:endParaRPr sz="600">
              <a:latin typeface="Arial"/>
              <a:cs typeface="Arial"/>
            </a:endParaRPr>
          </a:p>
          <a:p>
            <a:pPr marL="1635125">
              <a:lnSpc>
                <a:spcPts val="675"/>
              </a:lnSpc>
            </a:pP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550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750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mV.</a:t>
            </a:r>
            <a:endParaRPr sz="600">
              <a:latin typeface="Arial"/>
              <a:cs typeface="Arial"/>
            </a:endParaRPr>
          </a:p>
          <a:p>
            <a:pPr marL="1635125" marR="13081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6357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OK</a:t>
            </a:r>
            <a:r>
              <a:rPr dirty="0" sz="600" spc="1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Sumlationsansweisung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59994" y="332200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62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9F9F9"/>
                </a:solidFill>
              </a:rPr>
              <a:t>Diode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3214" y="598213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795492"/>
            <a:ext cx="1943813" cy="997747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1146200"/>
            <a:ext cx="156210" cy="8001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538298" y="1137594"/>
            <a:ext cx="1727835" cy="3143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7493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(run)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I(D1)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Diode.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28091" y="1935899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28091" y="202067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91299" y="1905602"/>
            <a:ext cx="3625215" cy="676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erwarten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liefert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Strom,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Wider-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stand.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Probiert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Spannungsbereich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DC-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550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750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550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erhohen.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2901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Was f¨allt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euch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auf?</a:t>
            </a:r>
            <a:endParaRPr sz="600">
              <a:latin typeface="Arial"/>
              <a:cs typeface="Arial"/>
            </a:endParaRPr>
          </a:p>
          <a:p>
            <a:pPr marL="289560" marR="200025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herleiten,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warum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Vorwiederstand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betreiben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sollte?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3999" y="2604084"/>
            <a:ext cx="431800" cy="29337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491299" y="2888556"/>
            <a:ext cx="3625850" cy="2762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700" marR="5080">
              <a:lnSpc>
                <a:spcPts val="630"/>
              </a:lnSpc>
              <a:spcBef>
                <a:spcPts val="1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rechten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Dioden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Typen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pick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new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idealen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obigen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beliebigen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realen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Modell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Herstellers,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schaut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Unterschiede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7295" y="1408224"/>
            <a:ext cx="198945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Introduction</a:t>
            </a:r>
            <a:r>
              <a:rPr dirty="0" sz="1400" spc="9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dirty="0" sz="1400" spc="9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4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LTspice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 descr="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995" y="1776457"/>
              <a:ext cx="0" cy="5080"/>
            </a:xfrm>
            <a:custGeom>
              <a:avLst/>
              <a:gdLst/>
              <a:ahLst/>
              <a:cxnLst/>
              <a:rect l="l" t="t" r="r" b="b"/>
              <a:pathLst>
                <a:path w="0" h="5080">
                  <a:moveTo>
                    <a:pt x="0" y="5060"/>
                  </a:moveTo>
                  <a:lnTo>
                    <a:pt x="0" y="0"/>
                  </a:lnTo>
                  <a:lnTo>
                    <a:pt x="0" y="5060"/>
                  </a:lnTo>
                  <a:close/>
                </a:path>
                <a:path w="0" h="5080">
                  <a:moveTo>
                    <a:pt x="0" y="0"/>
                  </a:moveTo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55">
                <a:solidFill>
                  <a:srgbClr val="F9F9F9"/>
                </a:solidFill>
              </a:rPr>
              <a:t>NPN-</a:t>
            </a:r>
            <a:r>
              <a:rPr dirty="0" sz="1200" spc="-50">
                <a:solidFill>
                  <a:srgbClr val="F9F9F9"/>
                </a:solidFill>
              </a:rPr>
              <a:t>Transistor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1180033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59994" y="12648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347037"/>
            <a:ext cx="1166406" cy="89451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359994" y="23237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59994" y="240855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490820"/>
            <a:ext cx="933049" cy="942446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71094" y="529639"/>
            <a:ext cx="4286885" cy="29025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90"/>
              </a:spcBef>
            </a:pP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Darstellung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endParaRPr sz="1100">
              <a:latin typeface="Arial"/>
              <a:cs typeface="Arial"/>
            </a:endParaRPr>
          </a:p>
          <a:p>
            <a:pPr marL="88900" marR="415290">
              <a:lnSpc>
                <a:spcPct val="106000"/>
              </a:lnSpc>
              <a:spcBef>
                <a:spcPts val="595"/>
              </a:spcBef>
            </a:pP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7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npn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Transistors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beschreibt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Kollektorstrom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500" spc="15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7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baseline="9259" sz="900" spc="7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Kollektor-Emitter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Strecke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1111" sz="750" spc="-37" i="1">
                <a:solidFill>
                  <a:srgbClr val="22373A"/>
                </a:solidFill>
                <a:latin typeface="Arial"/>
                <a:cs typeface="Arial"/>
              </a:rPr>
              <a:t>ce</a:t>
            </a:r>
            <a:r>
              <a:rPr dirty="0" baseline="-11111" sz="750" spc="-8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Kennlinienfeld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verschiedene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Basisstr¨ome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6666" sz="750" spc="-37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7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angegeben.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64465">
              <a:lnSpc>
                <a:spcPct val="100000"/>
              </a:lnSpc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7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5"/>
              </a:spcBef>
              <a:buChar char="•"/>
              <a:tabLst>
                <a:tab pos="16738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neuen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6738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Projekt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73225" marR="314325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673860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ideale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Stromquelle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current)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dreht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STRG+R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73860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npn-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Transistor(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npn)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marL="1673225" marR="208279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6738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idealen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npn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anlaog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Diode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letzten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2N2222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wechseln.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6738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wieder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vollst¨anndig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22373A"/>
              </a:buClr>
              <a:buFont typeface="Arial"/>
              <a:buChar char="•"/>
            </a:pPr>
            <a:endParaRPr sz="700">
              <a:latin typeface="Arial"/>
              <a:cs typeface="Arial"/>
            </a:endParaRPr>
          </a:p>
          <a:p>
            <a:pPr marL="164465">
              <a:lnSpc>
                <a:spcPct val="100000"/>
              </a:lnSpc>
              <a:spcBef>
                <a:spcPts val="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Arial"/>
              <a:cs typeface="Arial"/>
            </a:endParaRPr>
          </a:p>
          <a:p>
            <a:pPr marL="1673225" marR="21526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6738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bliebt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beim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673225" marR="316865" indent="-114300">
              <a:lnSpc>
                <a:spcPct val="91800"/>
              </a:lnSpc>
              <a:spcBef>
                <a:spcPts val="254"/>
              </a:spcBef>
              <a:buChar char="•"/>
              <a:tabLst>
                <a:tab pos="167386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2N2222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simlativ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bestimmen.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DC-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ideal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Stromquelle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(I1)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verschiedene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Basisstr¨ome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19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baseline="9259" sz="900" spc="4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(V1)</a:t>
            </a:r>
            <a:r>
              <a:rPr dirty="0" baseline="9259" sz="900" spc="4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5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4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baseline="9259" sz="900" spc="5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ce</a:t>
            </a:r>
            <a:r>
              <a:rPr dirty="0" sz="500" spc="1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simuliert.</a:t>
            </a:r>
            <a:endParaRPr baseline="9259" sz="900">
              <a:latin typeface="Arial"/>
              <a:cs typeface="Arial"/>
            </a:endParaRPr>
          </a:p>
          <a:p>
            <a:pPr marL="1673225" marR="160655" indent="-114300">
              <a:lnSpc>
                <a:spcPts val="630"/>
              </a:lnSpc>
              <a:spcBef>
                <a:spcPts val="204"/>
              </a:spcBef>
              <a:buChar char="•"/>
              <a:tabLst>
                <a:tab pos="16738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15V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10mV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I1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100u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10u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Schritten.</a:t>
            </a:r>
            <a:endParaRPr sz="600">
              <a:latin typeface="Arial"/>
              <a:cs typeface="Arial"/>
            </a:endParaRPr>
          </a:p>
          <a:p>
            <a:pPr marL="1673225" indent="-114300">
              <a:lnSpc>
                <a:spcPts val="890"/>
              </a:lnSpc>
              <a:buChar char="•"/>
              <a:tabLst>
                <a:tab pos="1673860" algn="l"/>
                <a:tab pos="41275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OK</a:t>
            </a:r>
            <a:r>
              <a:rPr dirty="0" sz="600" spc="1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Simlationsansweisung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baseline="3472" sz="1200" spc="-37">
                <a:solidFill>
                  <a:srgbClr val="22373A"/>
                </a:solidFill>
                <a:latin typeface="Arial"/>
                <a:cs typeface="Arial"/>
              </a:rPr>
              <a:t>16</a:t>
            </a:r>
            <a:endParaRPr baseline="3472" sz="1200">
              <a:latin typeface="Arial"/>
              <a:cs typeface="Arial"/>
            </a:endParaRPr>
          </a:p>
          <a:p>
            <a:pPr algn="ctr" marR="751840">
              <a:lnSpc>
                <a:spcPts val="655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55">
                <a:solidFill>
                  <a:srgbClr val="F9F9F9"/>
                </a:solidFill>
              </a:rPr>
              <a:t>NPN-</a:t>
            </a:r>
            <a:r>
              <a:rPr dirty="0" sz="1200" spc="-50">
                <a:solidFill>
                  <a:srgbClr val="F9F9F9"/>
                </a:solidFill>
              </a:rPr>
              <a:t>Transistor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9176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3214" y="661484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9994" y="77654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58785"/>
            <a:ext cx="1943969" cy="116509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1293152"/>
            <a:ext cx="156210" cy="8001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3192932" y="1284546"/>
            <a:ext cx="10026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538298" y="1284546"/>
            <a:ext cx="1508760" cy="3143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016635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IC(Q1)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Kollektorstrom.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28091" y="229306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28091" y="237783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91299" y="2262776"/>
            <a:ext cx="3625850" cy="600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Jeder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steht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Basisstrom.</a:t>
            </a:r>
            <a:r>
              <a:rPr dirty="0" sz="600" spc="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View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Steps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einzelne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Graphen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detaillierten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ausw¨ahlen.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  <a:spcBef>
                <a:spcPts val="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Achtet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darauf,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welche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.dc...</a:t>
            </a:r>
            <a:r>
              <a:rPr dirty="0" sz="600" spc="1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zuerst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w¨ahlt.</a:t>
            </a:r>
            <a:r>
              <a:rPr dirty="0" sz="600" spc="185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1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1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1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Diagramm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Abszisse,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Ordinate.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55">
                <a:solidFill>
                  <a:srgbClr val="F9F9F9"/>
                </a:solidFill>
              </a:rPr>
              <a:t>NPN-</a:t>
            </a:r>
            <a:r>
              <a:rPr dirty="0" sz="1200" spc="-50">
                <a:solidFill>
                  <a:srgbClr val="F9F9F9"/>
                </a:solidFill>
              </a:rPr>
              <a:t>Transistor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73943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309194" y="447527"/>
            <a:ext cx="3952240" cy="378460"/>
          </a:xfrm>
          <a:prstGeom prst="rect">
            <a:avLst/>
          </a:prstGeom>
        </p:spPr>
        <p:txBody>
          <a:bodyPr wrap="square" lIns="0" tIns="22225" rIns="0" bIns="0" rtlCol="0" vert="horz">
            <a:spAutoFit/>
          </a:bodyPr>
          <a:lstStyle/>
          <a:p>
            <a:pPr marL="50800" marR="43180">
              <a:lnSpc>
                <a:spcPts val="650"/>
              </a:lnSpc>
              <a:spcBef>
                <a:spcPts val="17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Zusammenhang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Basisspannung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be</a:t>
            </a:r>
            <a:r>
              <a:rPr dirty="0" baseline="-16666" sz="750" spc="18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Kollektorstrom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1111" sz="750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baseline="-11111" sz="750" spc="20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herausfinden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wollt,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mu¨sst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leicht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folgt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anpassen.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9994" y="82420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906450"/>
            <a:ext cx="1166395" cy="98328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818297" y="1125366"/>
            <a:ext cx="2399665" cy="49657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Projekt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(File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save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L¨oscht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Stromquelle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F5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wieder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vollst¨anndig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F3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Super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simple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:)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59994" y="1971967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59994" y="205673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139015"/>
            <a:ext cx="933049" cy="1071328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410514" y="1941682"/>
            <a:ext cx="3994785" cy="1203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0">
              <a:latin typeface="Arial"/>
              <a:cs typeface="Arial"/>
            </a:endParaRPr>
          </a:p>
          <a:p>
            <a:pPr marL="1534160" marR="62865" indent="-114300">
              <a:lnSpc>
                <a:spcPts val="630"/>
              </a:lnSpc>
              <a:buChar char="•"/>
              <a:tabLst>
                <a:tab pos="15347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bliebt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beim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Sweep.</a:t>
            </a:r>
            <a:endParaRPr sz="600">
              <a:latin typeface="Arial"/>
              <a:cs typeface="Arial"/>
            </a:endParaRPr>
          </a:p>
          <a:p>
            <a:pPr marL="1534160" marR="43180" indent="-114300">
              <a:lnSpc>
                <a:spcPct val="91800"/>
              </a:lnSpc>
              <a:spcBef>
                <a:spcPts val="259"/>
              </a:spcBef>
              <a:buChar char="•"/>
              <a:tabLst>
                <a:tab pos="15347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Ausgangskennlinienfeld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2N2222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simlativ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bestimmen.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DC-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Spannungsquelle,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Basis-Emitterspannung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be</a:t>
            </a:r>
            <a:r>
              <a:rPr dirty="0" baseline="-16666" sz="750" spc="21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baseline="9259" sz="900" spc="4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(V1)</a:t>
            </a:r>
            <a:r>
              <a:rPr dirty="0" baseline="9259" sz="900" spc="4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5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4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baseline="9259" sz="900" spc="5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ce</a:t>
            </a:r>
            <a:r>
              <a:rPr dirty="0" sz="500" spc="1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simuliert.</a:t>
            </a:r>
            <a:endParaRPr baseline="9259" sz="900">
              <a:latin typeface="Arial"/>
              <a:cs typeface="Arial"/>
            </a:endParaRPr>
          </a:p>
          <a:p>
            <a:pPr marL="1534160" marR="81915" indent="-114300">
              <a:lnSpc>
                <a:spcPts val="630"/>
              </a:lnSpc>
              <a:spcBef>
                <a:spcPts val="200"/>
              </a:spcBef>
              <a:buChar char="•"/>
              <a:tabLst>
                <a:tab pos="15347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15V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10mV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V2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650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750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10mV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Schritten.</a:t>
            </a:r>
            <a:endParaRPr sz="600">
              <a:latin typeface="Arial"/>
              <a:cs typeface="Arial"/>
            </a:endParaRPr>
          </a:p>
          <a:p>
            <a:pPr marL="1534160" marR="142875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5347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OK</a:t>
            </a:r>
            <a:r>
              <a:rPr dirty="0" sz="600" spc="1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Simlationsansweisung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59994" y="329257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11125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55">
                <a:solidFill>
                  <a:srgbClr val="F9F9F9"/>
                </a:solidFill>
              </a:rPr>
              <a:t>NPN-</a:t>
            </a:r>
            <a:r>
              <a:rPr dirty="0" sz="1200" spc="-50">
                <a:solidFill>
                  <a:srgbClr val="F9F9F9"/>
                </a:solidFill>
              </a:rPr>
              <a:t>Transistor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9176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3214" y="661484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9994" y="77654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58827"/>
            <a:ext cx="1943942" cy="124695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22536" y="1334096"/>
            <a:ext cx="156210" cy="8001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2538298" y="1325491"/>
            <a:ext cx="1657350" cy="31432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508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(run)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IC(Q1)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Kollektorstrom.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428091" y="23749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428091" y="24597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27799" y="2344679"/>
            <a:ext cx="3752215" cy="6000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75565" marR="68580">
              <a:lnSpc>
                <a:spcPts val="630"/>
              </a:lnSpc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Jeder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Graph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steht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simulierte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30" i="1">
                <a:solidFill>
                  <a:srgbClr val="22373A"/>
                </a:solidFill>
                <a:latin typeface="Arial"/>
                <a:cs typeface="Arial"/>
              </a:rPr>
              <a:t>be</a:t>
            </a:r>
            <a:r>
              <a:rPr dirty="0" baseline="-16666" sz="750" spc="-8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View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Steps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konnt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einzelne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Graphen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detaillierten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ausw¨ahlen.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00">
              <a:latin typeface="Arial"/>
              <a:cs typeface="Arial"/>
            </a:endParaRPr>
          </a:p>
          <a:p>
            <a:pPr marL="76200" marR="67945">
              <a:lnSpc>
                <a:spcPts val="630"/>
              </a:lnSpc>
              <a:spcBef>
                <a:spcPts val="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Achtet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darauf,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welche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.dc...</a:t>
            </a:r>
            <a:r>
              <a:rPr dirty="0" sz="600" spc="18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zuerst</a:t>
            </a:r>
            <a:r>
              <a:rPr dirty="0" sz="6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w¨ahlt.</a:t>
            </a:r>
            <a:r>
              <a:rPr dirty="0" sz="600" spc="185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1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1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1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Diagramm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Abszisse,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Quelle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Ordinate.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4676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OPV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Schaltungen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transient,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ideal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95346"/>
            <a:ext cx="3559175" cy="416559"/>
          </a:xfrm>
          <a:prstGeom prst="rect">
            <a:avLst/>
          </a:prstGeom>
        </p:spPr>
        <p:txBody>
          <a:bodyPr wrap="square" lIns="0" tIns="457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11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invertierenden</a:t>
            </a:r>
            <a:r>
              <a:rPr dirty="0" sz="11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Verst¨arkers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  <a:spcBef>
                <a:spcPts val="24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simulativen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Funktionalit¨at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invertierenden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Verst¨arkers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nachvollziehen.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132897" y="1148338"/>
            <a:ext cx="568960" cy="198755"/>
            <a:chOff x="1132897" y="1148338"/>
            <a:chExt cx="568960" cy="198755"/>
          </a:xfrm>
        </p:grpSpPr>
        <p:sp>
          <p:nvSpPr>
            <p:cNvPr id="5" name="object 5" descr=""/>
            <p:cNvSpPr/>
            <p:nvPr/>
          </p:nvSpPr>
          <p:spPr>
            <a:xfrm>
              <a:off x="1382703" y="1149291"/>
              <a:ext cx="318770" cy="170180"/>
            </a:xfrm>
            <a:custGeom>
              <a:avLst/>
              <a:gdLst/>
              <a:ahLst/>
              <a:cxnLst/>
              <a:rect l="l" t="t" r="r" b="b"/>
              <a:pathLst>
                <a:path w="318769" h="170180">
                  <a:moveTo>
                    <a:pt x="22050" y="63000"/>
                  </a:moveTo>
                  <a:lnTo>
                    <a:pt x="22050" y="63000"/>
                  </a:lnTo>
                  <a:lnTo>
                    <a:pt x="0" y="63000"/>
                  </a:lnTo>
                </a:path>
                <a:path w="318769" h="170180">
                  <a:moveTo>
                    <a:pt x="22050" y="63000"/>
                  </a:moveTo>
                  <a:lnTo>
                    <a:pt x="22050" y="63000"/>
                  </a:lnTo>
                  <a:lnTo>
                    <a:pt x="22050" y="31500"/>
                  </a:lnTo>
                </a:path>
                <a:path w="318769" h="170180">
                  <a:moveTo>
                    <a:pt x="22050" y="31500"/>
                  </a:moveTo>
                  <a:lnTo>
                    <a:pt x="22050" y="0"/>
                  </a:lnTo>
                  <a:lnTo>
                    <a:pt x="78750" y="0"/>
                  </a:lnTo>
                </a:path>
                <a:path w="318769" h="170180">
                  <a:moveTo>
                    <a:pt x="179552" y="0"/>
                  </a:moveTo>
                  <a:lnTo>
                    <a:pt x="236252" y="0"/>
                  </a:lnTo>
                  <a:lnTo>
                    <a:pt x="236252" y="53550"/>
                  </a:lnTo>
                </a:path>
                <a:path w="318769" h="170180">
                  <a:moveTo>
                    <a:pt x="236252" y="53550"/>
                  </a:moveTo>
                  <a:lnTo>
                    <a:pt x="236252" y="107100"/>
                  </a:lnTo>
                  <a:lnTo>
                    <a:pt x="277202" y="107100"/>
                  </a:lnTo>
                </a:path>
                <a:path w="318769" h="170180">
                  <a:moveTo>
                    <a:pt x="277202" y="107100"/>
                  </a:moveTo>
                  <a:lnTo>
                    <a:pt x="318153" y="107100"/>
                  </a:lnTo>
                  <a:lnTo>
                    <a:pt x="318153" y="170101"/>
                  </a:lnTo>
                </a:path>
                <a:path w="318769" h="170180">
                  <a:moveTo>
                    <a:pt x="22050" y="151201"/>
                  </a:moveTo>
                  <a:lnTo>
                    <a:pt x="3149" y="151202"/>
                  </a:lnTo>
                  <a:lnTo>
                    <a:pt x="3149" y="17010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436883" y="1168191"/>
              <a:ext cx="150495" cy="176530"/>
            </a:xfrm>
            <a:custGeom>
              <a:avLst/>
              <a:gdLst/>
              <a:ahLst/>
              <a:cxnLst/>
              <a:rect l="l" t="t" r="r" b="b"/>
              <a:pathLst>
                <a:path w="150494" h="176530">
                  <a:moveTo>
                    <a:pt x="149940" y="88200"/>
                  </a:moveTo>
                  <a:lnTo>
                    <a:pt x="0" y="0"/>
                  </a:lnTo>
                  <a:lnTo>
                    <a:pt x="0" y="176401"/>
                  </a:lnTo>
                  <a:lnTo>
                    <a:pt x="149940" y="8820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133849" y="1212290"/>
              <a:ext cx="148590" cy="107314"/>
            </a:xfrm>
            <a:custGeom>
              <a:avLst/>
              <a:gdLst/>
              <a:ahLst/>
              <a:cxnLst/>
              <a:rect l="l" t="t" r="r" b="b"/>
              <a:pathLst>
                <a:path w="148590" h="107315">
                  <a:moveTo>
                    <a:pt x="148051" y="0"/>
                  </a:moveTo>
                  <a:lnTo>
                    <a:pt x="126001" y="0"/>
                  </a:lnTo>
                  <a:lnTo>
                    <a:pt x="0" y="0"/>
                  </a:lnTo>
                  <a:lnTo>
                    <a:pt x="0" y="15750"/>
                  </a:lnTo>
                </a:path>
                <a:path w="148590" h="107315">
                  <a:moveTo>
                    <a:pt x="49897" y="24741"/>
                  </a:moveTo>
                  <a:lnTo>
                    <a:pt x="49897" y="82360"/>
                  </a:lnTo>
                </a:path>
                <a:path w="148590" h="107315">
                  <a:moveTo>
                    <a:pt x="0" y="91351"/>
                  </a:moveTo>
                  <a:lnTo>
                    <a:pt x="0" y="107102"/>
                  </a:lnTo>
                  <a:lnTo>
                    <a:pt x="0" y="107102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438946" y="1166377"/>
            <a:ext cx="65405" cy="1670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50" spc="105" b="1" i="1">
                <a:latin typeface="Arial-BoldItalicMT"/>
                <a:cs typeface="Arial-BoldItalicMT"/>
              </a:rPr>
              <a:t>−</a:t>
            </a:r>
            <a:endParaRPr sz="350">
              <a:latin typeface="Arial-BoldItalicMT"/>
              <a:cs typeface="Arial-BoldItalicMT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dirty="0" sz="350" spc="90" b="1">
                <a:latin typeface="Arial"/>
                <a:cs typeface="Arial"/>
              </a:rPr>
              <a:t>+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1253859" y="1191485"/>
            <a:ext cx="366395" cy="110489"/>
            <a:chOff x="1253859" y="1191485"/>
            <a:chExt cx="366395" cy="110489"/>
          </a:xfrm>
        </p:grpSpPr>
        <p:sp>
          <p:nvSpPr>
            <p:cNvPr id="10" name="object 10" descr=""/>
            <p:cNvSpPr/>
            <p:nvPr/>
          </p:nvSpPr>
          <p:spPr>
            <a:xfrm>
              <a:off x="1404753" y="1212291"/>
              <a:ext cx="214629" cy="88265"/>
            </a:xfrm>
            <a:custGeom>
              <a:avLst/>
              <a:gdLst/>
              <a:ahLst/>
              <a:cxnLst/>
              <a:rect l="l" t="t" r="r" b="b"/>
              <a:pathLst>
                <a:path w="214630" h="88265">
                  <a:moveTo>
                    <a:pt x="0" y="0"/>
                  </a:moveTo>
                  <a:lnTo>
                    <a:pt x="32130" y="0"/>
                  </a:lnTo>
                </a:path>
                <a:path w="214630" h="88265">
                  <a:moveTo>
                    <a:pt x="0" y="88200"/>
                  </a:moveTo>
                  <a:lnTo>
                    <a:pt x="32130" y="88200"/>
                  </a:lnTo>
                </a:path>
                <a:path w="214630" h="88265">
                  <a:moveTo>
                    <a:pt x="214202" y="44100"/>
                  </a:moveTo>
                  <a:lnTo>
                    <a:pt x="182071" y="441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80130" y="1193390"/>
              <a:ext cx="104775" cy="38100"/>
            </a:xfrm>
            <a:custGeom>
              <a:avLst/>
              <a:gdLst/>
              <a:ahLst/>
              <a:cxnLst/>
              <a:rect l="l" t="t" r="r" b="b"/>
              <a:pathLst>
                <a:path w="104775" h="38100">
                  <a:moveTo>
                    <a:pt x="104343" y="18900"/>
                  </a:moveTo>
                  <a:lnTo>
                    <a:pt x="94024" y="37800"/>
                  </a:lnTo>
                  <a:lnTo>
                    <a:pt x="76929" y="0"/>
                  </a:lnTo>
                  <a:lnTo>
                    <a:pt x="59833" y="37800"/>
                  </a:lnTo>
                  <a:lnTo>
                    <a:pt x="42738" y="0"/>
                  </a:lnTo>
                  <a:lnTo>
                    <a:pt x="25643" y="37800"/>
                  </a:lnTo>
                  <a:lnTo>
                    <a:pt x="8547" y="0"/>
                  </a:lnTo>
                  <a:lnTo>
                    <a:pt x="0" y="18900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254812" y="120725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254812" y="1207251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278085" y="1148752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094143" y="1226136"/>
            <a:ext cx="97155" cy="80010"/>
            <a:chOff x="1094143" y="1226136"/>
            <a:chExt cx="97155" cy="80010"/>
          </a:xfrm>
        </p:grpSpPr>
        <p:sp>
          <p:nvSpPr>
            <p:cNvPr id="16" name="object 16" descr=""/>
            <p:cNvSpPr/>
            <p:nvPr/>
          </p:nvSpPr>
          <p:spPr>
            <a:xfrm>
              <a:off x="1096048" y="1228041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5601" y="37800"/>
                  </a:moveTo>
                  <a:lnTo>
                    <a:pt x="72631" y="23086"/>
                  </a:lnTo>
                  <a:lnTo>
                    <a:pt x="64530" y="11071"/>
                  </a:lnTo>
                  <a:lnTo>
                    <a:pt x="52514" y="2970"/>
                  </a:lnTo>
                  <a:lnTo>
                    <a:pt x="37800" y="0"/>
                  </a:lnTo>
                  <a:lnTo>
                    <a:pt x="23086" y="2970"/>
                  </a:lnTo>
                  <a:lnTo>
                    <a:pt x="11071" y="11071"/>
                  </a:lnTo>
                  <a:lnTo>
                    <a:pt x="2970" y="23086"/>
                  </a:lnTo>
                  <a:lnTo>
                    <a:pt x="0" y="37800"/>
                  </a:lnTo>
                  <a:lnTo>
                    <a:pt x="2970" y="52514"/>
                  </a:lnTo>
                  <a:lnTo>
                    <a:pt x="11071" y="64530"/>
                  </a:lnTo>
                  <a:lnTo>
                    <a:pt x="23086" y="72631"/>
                  </a:lnTo>
                  <a:lnTo>
                    <a:pt x="37800" y="75601"/>
                  </a:lnTo>
                  <a:lnTo>
                    <a:pt x="52514" y="72631"/>
                  </a:lnTo>
                  <a:lnTo>
                    <a:pt x="64530" y="64530"/>
                  </a:lnTo>
                  <a:lnTo>
                    <a:pt x="72631" y="52514"/>
                  </a:lnTo>
                  <a:lnTo>
                    <a:pt x="75601" y="37800"/>
                  </a:lnTo>
                  <a:close/>
                </a:path>
                <a:path w="76200" h="76200">
                  <a:moveTo>
                    <a:pt x="37800" y="0"/>
                  </a:moveTo>
                  <a:lnTo>
                    <a:pt x="37800" y="75601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177447" y="1281263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600" y="0"/>
                  </a:moveTo>
                  <a:lnTo>
                    <a:pt x="6299" y="0"/>
                  </a:lnTo>
                  <a:lnTo>
                    <a:pt x="0" y="0"/>
                  </a:lnTo>
                  <a:lnTo>
                    <a:pt x="6299" y="13387"/>
                  </a:lnTo>
                  <a:lnTo>
                    <a:pt x="12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177447" y="1281263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299" y="0"/>
                  </a:moveTo>
                  <a:lnTo>
                    <a:pt x="0" y="0"/>
                  </a:lnTo>
                  <a:lnTo>
                    <a:pt x="6299" y="13387"/>
                  </a:lnTo>
                  <a:lnTo>
                    <a:pt x="12600" y="0"/>
                  </a:lnTo>
                  <a:lnTo>
                    <a:pt x="6299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162955" y="1235163"/>
            <a:ext cx="100965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1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113044" y="1128485"/>
            <a:ext cx="453390" cy="243840"/>
            <a:chOff x="1113044" y="1128485"/>
            <a:chExt cx="453390" cy="243840"/>
          </a:xfrm>
        </p:grpSpPr>
        <p:sp>
          <p:nvSpPr>
            <p:cNvPr id="21" name="object 21" descr=""/>
            <p:cNvSpPr/>
            <p:nvPr/>
          </p:nvSpPr>
          <p:spPr>
            <a:xfrm>
              <a:off x="1133849" y="1319392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114949" y="1357193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399714" y="12072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399714" y="12072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459682" y="1130390"/>
              <a:ext cx="104775" cy="38100"/>
            </a:xfrm>
            <a:custGeom>
              <a:avLst/>
              <a:gdLst/>
              <a:ahLst/>
              <a:cxnLst/>
              <a:rect l="l" t="t" r="r" b="b"/>
              <a:pathLst>
                <a:path w="104775" h="38100">
                  <a:moveTo>
                    <a:pt x="0" y="18900"/>
                  </a:moveTo>
                  <a:lnTo>
                    <a:pt x="10319" y="0"/>
                  </a:lnTo>
                  <a:lnTo>
                    <a:pt x="27414" y="37800"/>
                  </a:lnTo>
                  <a:lnTo>
                    <a:pt x="44509" y="0"/>
                  </a:lnTo>
                  <a:lnTo>
                    <a:pt x="61605" y="37800"/>
                  </a:lnTo>
                  <a:lnTo>
                    <a:pt x="78700" y="0"/>
                  </a:lnTo>
                  <a:lnTo>
                    <a:pt x="95795" y="37800"/>
                  </a:lnTo>
                  <a:lnTo>
                    <a:pt x="104343" y="18900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457632" y="1085754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1366952" y="1250467"/>
            <a:ext cx="353060" cy="121285"/>
            <a:chOff x="1366952" y="1250467"/>
            <a:chExt cx="353060" cy="121285"/>
          </a:xfrm>
        </p:grpSpPr>
        <p:sp>
          <p:nvSpPr>
            <p:cNvPr id="28" name="object 28" descr=""/>
            <p:cNvSpPr/>
            <p:nvPr/>
          </p:nvSpPr>
          <p:spPr>
            <a:xfrm>
              <a:off x="1613916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13916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695817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1695817" y="125135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59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1700856" y="1319392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1681956" y="1357193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385852" y="1319392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366952" y="1357193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/>
          <p:nvPr/>
        </p:nvSpPr>
        <p:spPr>
          <a:xfrm>
            <a:off x="3437001" y="1245400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691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3036811" y="1114061"/>
            <a:ext cx="640080" cy="178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00050">
              <a:lnSpc>
                <a:spcPts val="605"/>
              </a:lnSpc>
              <a:spcBef>
                <a:spcPts val="95"/>
              </a:spcBef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38100">
              <a:lnSpc>
                <a:spcPts val="605"/>
              </a:lnSpc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i="1">
                <a:solidFill>
                  <a:srgbClr val="22373A"/>
                </a:solidFill>
                <a:latin typeface="Arial"/>
                <a:cs typeface="Arial"/>
              </a:rPr>
              <a:t>out</a:t>
            </a:r>
            <a:r>
              <a:rPr dirty="0" baseline="-11111" sz="750" spc="26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46296" sz="9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46296" sz="90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46296" sz="900" spc="-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37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4215981" y="1175758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(1)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 descr=""/>
          <p:cNvSpPr/>
          <p:nvPr/>
        </p:nvSpPr>
        <p:spPr>
          <a:xfrm>
            <a:off x="359994" y="2116505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900"/>
              </a:lnSpc>
              <a:spcBef>
                <a:spcPts val="100"/>
              </a:spcBef>
            </a:pPr>
            <a:r>
              <a:rPr dirty="0"/>
              <a:t>Wenn</a:t>
            </a:r>
            <a:r>
              <a:rPr dirty="0" spc="30"/>
              <a:t> </a:t>
            </a:r>
            <a:r>
              <a:rPr dirty="0"/>
              <a:t>man</a:t>
            </a:r>
            <a:r>
              <a:rPr dirty="0" spc="30"/>
              <a:t> </a:t>
            </a:r>
            <a:r>
              <a:rPr dirty="0"/>
              <a:t>nur</a:t>
            </a:r>
            <a:r>
              <a:rPr dirty="0" spc="30"/>
              <a:t> </a:t>
            </a:r>
            <a:r>
              <a:rPr dirty="0" spc="-10"/>
              <a:t>daran</a:t>
            </a:r>
            <a:r>
              <a:rPr dirty="0" spc="30"/>
              <a:t> </a:t>
            </a:r>
            <a:r>
              <a:rPr dirty="0" spc="-10"/>
              <a:t>interessiert</a:t>
            </a:r>
            <a:r>
              <a:rPr dirty="0" spc="30"/>
              <a:t> </a:t>
            </a:r>
            <a:r>
              <a:rPr dirty="0"/>
              <a:t>ist</a:t>
            </a:r>
            <a:r>
              <a:rPr dirty="0" spc="30"/>
              <a:t> </a:t>
            </a:r>
            <a:r>
              <a:rPr dirty="0"/>
              <a:t>die</a:t>
            </a:r>
            <a:r>
              <a:rPr dirty="0" spc="30"/>
              <a:t> </a:t>
            </a:r>
            <a:r>
              <a:rPr dirty="0" spc="-25"/>
              <a:t>grunds¨atzliche</a:t>
            </a:r>
            <a:r>
              <a:rPr dirty="0" spc="30"/>
              <a:t> </a:t>
            </a:r>
            <a:r>
              <a:rPr dirty="0" spc="-10"/>
              <a:t>Funktionalit¨at</a:t>
            </a:r>
            <a:r>
              <a:rPr dirty="0" spc="35"/>
              <a:t> </a:t>
            </a:r>
            <a:r>
              <a:rPr dirty="0" spc="-10"/>
              <a:t>einer</a:t>
            </a:r>
            <a:r>
              <a:rPr dirty="0" spc="30"/>
              <a:t> </a:t>
            </a:r>
            <a:r>
              <a:rPr dirty="0"/>
              <a:t>Schaltung</a:t>
            </a:r>
            <a:r>
              <a:rPr dirty="0" spc="30"/>
              <a:t> </a:t>
            </a:r>
            <a:r>
              <a:rPr dirty="0"/>
              <a:t>zu</a:t>
            </a:r>
            <a:r>
              <a:rPr dirty="0" spc="30"/>
              <a:t> </a:t>
            </a:r>
            <a:r>
              <a:rPr dirty="0" spc="-10"/>
              <a:t>verifizieren,</a:t>
            </a:r>
            <a:r>
              <a:rPr dirty="0" spc="30"/>
              <a:t> </a:t>
            </a:r>
            <a:r>
              <a:rPr dirty="0"/>
              <a:t>kann</a:t>
            </a:r>
            <a:r>
              <a:rPr dirty="0" spc="30"/>
              <a:t> </a:t>
            </a:r>
            <a:r>
              <a:rPr dirty="0" spc="-25"/>
              <a:t>man</a:t>
            </a:r>
            <a:r>
              <a:rPr dirty="0" spc="500"/>
              <a:t> </a:t>
            </a:r>
            <a:r>
              <a:rPr dirty="0" spc="-10"/>
              <a:t>ideale</a:t>
            </a:r>
            <a:r>
              <a:rPr dirty="0" spc="30"/>
              <a:t> </a:t>
            </a:r>
            <a:r>
              <a:rPr dirty="0" spc="-10"/>
              <a:t>Bauelemente</a:t>
            </a:r>
            <a:r>
              <a:rPr dirty="0" spc="35"/>
              <a:t> </a:t>
            </a:r>
            <a:r>
              <a:rPr dirty="0" spc="-10"/>
              <a:t>aus</a:t>
            </a:r>
            <a:r>
              <a:rPr dirty="0" spc="30"/>
              <a:t> </a:t>
            </a:r>
            <a:r>
              <a:rPr dirty="0"/>
              <a:t>der</a:t>
            </a:r>
            <a:r>
              <a:rPr dirty="0" spc="35"/>
              <a:t> </a:t>
            </a:r>
            <a:r>
              <a:rPr dirty="0" spc="-10"/>
              <a:t>LTspice</a:t>
            </a:r>
            <a:r>
              <a:rPr dirty="0" spc="30"/>
              <a:t> </a:t>
            </a:r>
            <a:r>
              <a:rPr dirty="0"/>
              <a:t>Bibliothek</a:t>
            </a:r>
            <a:r>
              <a:rPr dirty="0" spc="35"/>
              <a:t> </a:t>
            </a:r>
            <a:r>
              <a:rPr dirty="0" spc="-20"/>
              <a:t>verwenden.</a:t>
            </a:r>
            <a:r>
              <a:rPr dirty="0" spc="95"/>
              <a:t> </a:t>
            </a:r>
            <a:r>
              <a:rPr dirty="0"/>
              <a:t>Wie</a:t>
            </a:r>
            <a:r>
              <a:rPr dirty="0" spc="35"/>
              <a:t> </a:t>
            </a:r>
            <a:r>
              <a:rPr dirty="0"/>
              <a:t>im</a:t>
            </a:r>
            <a:r>
              <a:rPr dirty="0" spc="30"/>
              <a:t> </a:t>
            </a:r>
            <a:r>
              <a:rPr dirty="0" spc="-10"/>
              <a:t>obigen</a:t>
            </a:r>
            <a:r>
              <a:rPr dirty="0" spc="35"/>
              <a:t> </a:t>
            </a:r>
            <a:r>
              <a:rPr dirty="0" spc="-10"/>
              <a:t>Beispiel</a:t>
            </a:r>
            <a:r>
              <a:rPr dirty="0" spc="30"/>
              <a:t> </a:t>
            </a:r>
            <a:r>
              <a:rPr dirty="0"/>
              <a:t>benotigt</a:t>
            </a:r>
            <a:r>
              <a:rPr dirty="0" spc="35"/>
              <a:t> </a:t>
            </a:r>
            <a:r>
              <a:rPr dirty="0"/>
              <a:t>z.B.</a:t>
            </a:r>
            <a:r>
              <a:rPr dirty="0" spc="30"/>
              <a:t> </a:t>
            </a:r>
            <a:r>
              <a:rPr dirty="0" spc="-25"/>
              <a:t>der</a:t>
            </a:r>
            <a:r>
              <a:rPr dirty="0" spc="500"/>
              <a:t> </a:t>
            </a:r>
            <a:r>
              <a:rPr dirty="0" spc="-20"/>
              <a:t>Operationsverst¨arker</a:t>
            </a:r>
            <a:r>
              <a:rPr dirty="0" spc="20"/>
              <a:t> </a:t>
            </a:r>
            <a:r>
              <a:rPr dirty="0" spc="-10"/>
              <a:t>entgegen</a:t>
            </a:r>
            <a:r>
              <a:rPr dirty="0" spc="20"/>
              <a:t> </a:t>
            </a:r>
            <a:r>
              <a:rPr dirty="0"/>
              <a:t>der</a:t>
            </a:r>
            <a:r>
              <a:rPr dirty="0" spc="20"/>
              <a:t> </a:t>
            </a:r>
            <a:r>
              <a:rPr dirty="0" spc="-20"/>
              <a:t>Realit¨at</a:t>
            </a:r>
            <a:r>
              <a:rPr dirty="0" spc="20"/>
              <a:t> </a:t>
            </a:r>
            <a:r>
              <a:rPr dirty="0"/>
              <a:t>dann</a:t>
            </a:r>
            <a:r>
              <a:rPr dirty="0" spc="20"/>
              <a:t> </a:t>
            </a:r>
            <a:r>
              <a:rPr dirty="0" spc="-10"/>
              <a:t>keine</a:t>
            </a:r>
            <a:r>
              <a:rPr dirty="0" spc="20"/>
              <a:t> </a:t>
            </a:r>
            <a:r>
              <a:rPr dirty="0" spc="-20"/>
              <a:t>Spannungsversorgung.</a:t>
            </a:r>
            <a:r>
              <a:rPr dirty="0" spc="75"/>
              <a:t> </a:t>
            </a:r>
            <a:r>
              <a:rPr dirty="0" spc="-40"/>
              <a:t>Fu¨r</a:t>
            </a:r>
            <a:r>
              <a:rPr dirty="0" spc="20"/>
              <a:t> </a:t>
            </a:r>
            <a:r>
              <a:rPr dirty="0" spc="-10"/>
              <a:t>einen</a:t>
            </a:r>
            <a:r>
              <a:rPr dirty="0" spc="20"/>
              <a:t> </a:t>
            </a:r>
            <a:r>
              <a:rPr dirty="0" spc="-10"/>
              <a:t>idealen</a:t>
            </a:r>
            <a:r>
              <a:rPr dirty="0" spc="20"/>
              <a:t> </a:t>
            </a:r>
            <a:r>
              <a:rPr dirty="0"/>
              <a:t>OPV</a:t>
            </a:r>
            <a:r>
              <a:rPr dirty="0" spc="20"/>
              <a:t> </a:t>
            </a:r>
            <a:r>
              <a:rPr dirty="0" spc="-10"/>
              <a:t>bietet</a:t>
            </a:r>
            <a:r>
              <a:rPr dirty="0" spc="500"/>
              <a:t> </a:t>
            </a:r>
            <a:r>
              <a:rPr dirty="0" spc="-10"/>
              <a:t>LTspice</a:t>
            </a:r>
            <a:r>
              <a:rPr dirty="0" spc="30"/>
              <a:t> </a:t>
            </a:r>
            <a:r>
              <a:rPr dirty="0" spc="-10"/>
              <a:t>das</a:t>
            </a:r>
            <a:r>
              <a:rPr dirty="0" spc="35"/>
              <a:t> </a:t>
            </a:r>
            <a:r>
              <a:rPr dirty="0" spc="-10"/>
              <a:t>Bauelement</a:t>
            </a:r>
            <a:r>
              <a:rPr dirty="0" spc="30"/>
              <a:t> </a:t>
            </a:r>
            <a:r>
              <a:rPr dirty="0" spc="-20" b="1">
                <a:latin typeface="Arial"/>
                <a:cs typeface="Arial"/>
              </a:rPr>
              <a:t>opamp</a:t>
            </a:r>
            <a:r>
              <a:rPr dirty="0" spc="30" b="1">
                <a:latin typeface="Arial"/>
                <a:cs typeface="Arial"/>
              </a:rPr>
              <a:t> </a:t>
            </a:r>
            <a:r>
              <a:rPr dirty="0"/>
              <a:t>an,</a:t>
            </a:r>
            <a:r>
              <a:rPr dirty="0" spc="35"/>
              <a:t> </a:t>
            </a:r>
            <a:r>
              <a:rPr dirty="0" spc="-25"/>
              <a:t>welches</a:t>
            </a:r>
            <a:r>
              <a:rPr dirty="0" spc="35"/>
              <a:t> </a:t>
            </a:r>
            <a:r>
              <a:rPr dirty="0"/>
              <a:t>Ihr</a:t>
            </a:r>
            <a:r>
              <a:rPr dirty="0" spc="30"/>
              <a:t> </a:t>
            </a:r>
            <a:r>
              <a:rPr dirty="0"/>
              <a:t>im</a:t>
            </a:r>
            <a:r>
              <a:rPr dirty="0" spc="35"/>
              <a:t> </a:t>
            </a:r>
            <a:r>
              <a:rPr dirty="0"/>
              <a:t>Bauteileditor</a:t>
            </a:r>
            <a:r>
              <a:rPr dirty="0" spc="35"/>
              <a:t> </a:t>
            </a:r>
            <a:r>
              <a:rPr dirty="0"/>
              <a:t>findet</a:t>
            </a:r>
            <a:r>
              <a:rPr dirty="0" spc="30"/>
              <a:t> </a:t>
            </a:r>
            <a:r>
              <a:rPr dirty="0"/>
              <a:t>direkt</a:t>
            </a:r>
            <a:r>
              <a:rPr dirty="0" spc="35"/>
              <a:t> </a:t>
            </a:r>
            <a:r>
              <a:rPr dirty="0" spc="-40"/>
              <a:t>u¨ber</a:t>
            </a:r>
            <a:r>
              <a:rPr dirty="0" spc="35"/>
              <a:t> </a:t>
            </a:r>
            <a:r>
              <a:rPr dirty="0"/>
              <a:t>die</a:t>
            </a:r>
            <a:r>
              <a:rPr dirty="0" spc="30"/>
              <a:t> </a:t>
            </a:r>
            <a:r>
              <a:rPr dirty="0" spc="-20"/>
              <a:t>Suche</a:t>
            </a:r>
            <a:r>
              <a:rPr dirty="0" spc="35"/>
              <a:t> </a:t>
            </a:r>
            <a:r>
              <a:rPr dirty="0" spc="-10"/>
              <a:t>findet.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b="1">
                <a:latin typeface="Arial"/>
                <a:cs typeface="Arial"/>
              </a:rPr>
              <a:t>Wichtig:</a:t>
            </a:r>
            <a:r>
              <a:rPr dirty="0" spc="75" b="1">
                <a:latin typeface="Arial"/>
                <a:cs typeface="Arial"/>
              </a:rPr>
              <a:t> </a:t>
            </a:r>
            <a:r>
              <a:rPr dirty="0"/>
              <a:t>Ihr</a:t>
            </a:r>
            <a:r>
              <a:rPr dirty="0" spc="25"/>
              <a:t> </a:t>
            </a:r>
            <a:r>
              <a:rPr dirty="0" spc="-40"/>
              <a:t>mu¨sst</a:t>
            </a:r>
            <a:r>
              <a:rPr dirty="0" spc="20"/>
              <a:t> </a:t>
            </a:r>
            <a:r>
              <a:rPr dirty="0"/>
              <a:t>als</a:t>
            </a:r>
            <a:r>
              <a:rPr dirty="0" spc="20"/>
              <a:t> </a:t>
            </a:r>
            <a:r>
              <a:rPr dirty="0" spc="-10"/>
              <a:t>Spice-</a:t>
            </a:r>
            <a:r>
              <a:rPr dirty="0"/>
              <a:t>Direktive</a:t>
            </a:r>
            <a:r>
              <a:rPr dirty="0" spc="25"/>
              <a:t> </a:t>
            </a:r>
            <a:r>
              <a:rPr dirty="0"/>
              <a:t>jedoch</a:t>
            </a:r>
            <a:r>
              <a:rPr dirty="0" spc="20"/>
              <a:t> </a:t>
            </a:r>
            <a:r>
              <a:rPr dirty="0"/>
              <a:t>noch</a:t>
            </a:r>
            <a:r>
              <a:rPr dirty="0" spc="20"/>
              <a:t> </a:t>
            </a:r>
            <a:r>
              <a:rPr dirty="0"/>
              <a:t>ein</a:t>
            </a:r>
            <a:r>
              <a:rPr dirty="0" spc="25"/>
              <a:t> </a:t>
            </a:r>
            <a:r>
              <a:rPr dirty="0"/>
              <a:t>zu</a:t>
            </a:r>
            <a:r>
              <a:rPr dirty="0" spc="20"/>
              <a:t> </a:t>
            </a:r>
            <a:r>
              <a:rPr dirty="0" spc="-30"/>
              <a:t>verwendendes</a:t>
            </a:r>
            <a:r>
              <a:rPr dirty="0" spc="25"/>
              <a:t> </a:t>
            </a:r>
            <a:r>
              <a:rPr dirty="0"/>
              <a:t>Model</a:t>
            </a:r>
            <a:r>
              <a:rPr dirty="0" spc="20"/>
              <a:t> </a:t>
            </a:r>
            <a:r>
              <a:rPr dirty="0"/>
              <a:t>einbinden.</a:t>
            </a:r>
            <a:r>
              <a:rPr dirty="0" spc="80"/>
              <a:t> </a:t>
            </a:r>
            <a:r>
              <a:rPr dirty="0"/>
              <a:t>(.lib</a:t>
            </a:r>
            <a:r>
              <a:rPr dirty="0" spc="20"/>
              <a:t> </a:t>
            </a:r>
            <a:r>
              <a:rPr dirty="0" spc="-10"/>
              <a:t>opamp.sub)</a:t>
            </a: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550"/>
          </a:p>
          <a:p>
            <a:pPr marL="88265">
              <a:lnSpc>
                <a:spcPct val="100000"/>
              </a:lnSpc>
            </a:pPr>
            <a:r>
              <a:rPr dirty="0" spc="-25" b="1">
                <a:latin typeface="Arial"/>
                <a:cs typeface="Arial"/>
              </a:rPr>
              <a:t>Erstellung</a:t>
            </a:r>
            <a:r>
              <a:rPr dirty="0" spc="30" b="1">
                <a:latin typeface="Arial"/>
                <a:cs typeface="Arial"/>
              </a:rPr>
              <a:t> </a:t>
            </a:r>
            <a:r>
              <a:rPr dirty="0" spc="-30" b="1">
                <a:latin typeface="Arial"/>
                <a:cs typeface="Arial"/>
              </a:rPr>
              <a:t>des</a:t>
            </a:r>
            <a:r>
              <a:rPr dirty="0" spc="30" b="1">
                <a:latin typeface="Arial"/>
                <a:cs typeface="Arial"/>
              </a:rPr>
              <a:t> </a:t>
            </a:r>
            <a:r>
              <a:rPr dirty="0" spc="-10" b="1">
                <a:latin typeface="Arial"/>
                <a:cs typeface="Arial"/>
              </a:rPr>
              <a:t>Schaltplans</a:t>
            </a:r>
          </a:p>
        </p:txBody>
      </p:sp>
      <p:sp>
        <p:nvSpPr>
          <p:cNvPr id="41" name="object 41" descr=""/>
          <p:cNvSpPr/>
          <p:nvPr/>
        </p:nvSpPr>
        <p:spPr>
          <a:xfrm>
            <a:off x="359994" y="2201278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2" name="object 4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2481983"/>
            <a:ext cx="933033" cy="717946"/>
          </a:xfrm>
          <a:prstGeom prst="rect">
            <a:avLst/>
          </a:prstGeom>
        </p:spPr>
      </p:pic>
      <p:sp>
        <p:nvSpPr>
          <p:cNvPr id="43" name="object 43" descr=""/>
          <p:cNvSpPr txBox="1"/>
          <p:nvPr/>
        </p:nvSpPr>
        <p:spPr>
          <a:xfrm>
            <a:off x="1792897" y="2202351"/>
            <a:ext cx="2620645" cy="1209675"/>
          </a:xfrm>
          <a:prstGeom prst="rect">
            <a:avLst/>
          </a:prstGeom>
        </p:spPr>
        <p:txBody>
          <a:bodyPr wrap="square" lIns="0" tIns="5778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455"/>
              </a:spcBef>
              <a:buChar char="•"/>
              <a:tabLst>
                <a:tab pos="1524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o.g.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opamp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auf.</a:t>
            </a:r>
            <a:endParaRPr sz="600">
              <a:latin typeface="Arial"/>
              <a:cs typeface="Arial"/>
            </a:endParaRPr>
          </a:p>
          <a:p>
            <a:pPr marL="151765" marR="102870" indent="-114300">
              <a:lnSpc>
                <a:spcPts val="630"/>
              </a:lnSpc>
              <a:spcBef>
                <a:spcPts val="450"/>
              </a:spcBef>
              <a:buChar char="•"/>
              <a:tabLst>
                <a:tab pos="152400" algn="l"/>
              </a:tabLst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6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ber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rechten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kommt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Advanced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Menu¨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Spannungsquelle.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Signalgenerator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konfigurieren.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Sinus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1kHz</a:t>
            </a:r>
            <a:endParaRPr sz="600">
              <a:latin typeface="Arial"/>
              <a:cs typeface="Arial"/>
            </a:endParaRPr>
          </a:p>
          <a:p>
            <a:pPr marL="151765" marR="165100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1524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library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directive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eingebunden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(siehe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Folie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5,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.op)</a:t>
            </a:r>
            <a:endParaRPr sz="600">
              <a:latin typeface="Arial"/>
              <a:cs typeface="Arial"/>
            </a:endParaRPr>
          </a:p>
          <a:p>
            <a:pPr marL="151765" marR="12827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524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Funktion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Net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(F4)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umbennen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ihm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In-/Output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versehen.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Nennt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Ausgang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out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  <a:p>
            <a:pPr marL="151765" marR="30480" indent="-114300">
              <a:lnSpc>
                <a:spcPts val="630"/>
              </a:lnSpc>
              <a:spcBef>
                <a:spcPts val="290"/>
              </a:spcBef>
              <a:buFont typeface="Arial"/>
              <a:buChar char="•"/>
              <a:tabLst>
                <a:tab pos="152400" algn="l"/>
              </a:tabLst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Hinweis:</a:t>
            </a:r>
            <a:r>
              <a:rPr dirty="0" sz="6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benennt,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liegt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diesem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Namen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u¨berall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selbe!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an.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Dadurch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Plan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u¨bersichtlicher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gestalten.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4386529" y="3207117"/>
            <a:ext cx="1333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20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4676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OPV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Schaltungen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105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transient,</a:t>
            </a:r>
            <a:r>
              <a:rPr dirty="0" sz="1200" spc="11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ideal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3214" y="598213"/>
            <a:ext cx="103314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65604"/>
            <a:ext cx="1166323" cy="66411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178304" y="759617"/>
            <a:ext cx="245935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Simulation,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Edit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178304" y="812768"/>
            <a:ext cx="2437765" cy="34099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30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Analyse.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Ausgang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Verst¨arkte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Verst¨arkungsfaktors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178304" y="1154384"/>
            <a:ext cx="2452370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126364" marR="508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ideal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kein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Einschwingverhalten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zeigt,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Aufzeichnung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10ms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vo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10us.</a:t>
            </a:r>
            <a:endParaRPr sz="600">
              <a:latin typeface="Arial"/>
              <a:cs typeface="Arial"/>
            </a:endParaRPr>
          </a:p>
          <a:p>
            <a:pPr algn="just" marL="126364" marR="2159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Best¨atigt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OK</a:t>
            </a:r>
            <a:r>
              <a:rPr dirty="0" sz="600" spc="1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Sumlationsansweisung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59994" y="1682038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23214" y="1651754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59994" y="176681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1849073"/>
            <a:ext cx="971877" cy="980067"/>
          </a:xfrm>
          <a:prstGeom prst="rect">
            <a:avLst/>
          </a:prstGeom>
        </p:spPr>
      </p:pic>
      <p:pic>
        <p:nvPicPr>
          <p:cNvPr id="14" name="object 1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62542" y="2120684"/>
            <a:ext cx="156210" cy="8000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178304" y="2112078"/>
            <a:ext cx="1805939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5367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(run)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Eingangsspannung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Ausgangsspannung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Messpunkte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428091" y="2971800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428091" y="305657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 txBox="1"/>
          <p:nvPr/>
        </p:nvSpPr>
        <p:spPr>
          <a:xfrm>
            <a:off x="491299" y="2941503"/>
            <a:ext cx="3458210" cy="2825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Verifiziert,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ob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Verst¨arkung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invertierende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eurem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Erwartungswert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(10)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passt.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8676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OPV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Schaltungen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transient,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nicht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ideal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872896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59994" y="957668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039894"/>
            <a:ext cx="933089" cy="752545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47294" y="485477"/>
            <a:ext cx="4000500" cy="1231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0970">
              <a:lnSpc>
                <a:spcPct val="112900"/>
              </a:lnSpc>
              <a:spcBef>
                <a:spcPts val="10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n¨achsten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gleiche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”nicht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idealen”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Verst¨arken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Labels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verdeutlichen.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marL="88265">
              <a:lnSpc>
                <a:spcPct val="100000"/>
              </a:lnSpc>
              <a:spcBef>
                <a:spcPts val="4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">
              <a:latin typeface="Arial"/>
              <a:cs typeface="Arial"/>
            </a:endParaRPr>
          </a:p>
          <a:p>
            <a:pPr marL="1597025" marR="162560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15976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Tauscht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opamp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gegen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UniversalOpamp2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).</a:t>
            </a:r>
            <a:endParaRPr sz="600">
              <a:latin typeface="Arial"/>
              <a:cs typeface="Arial"/>
            </a:endParaRPr>
          </a:p>
          <a:p>
            <a:pPr marL="159702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1597660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zwei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Versorgung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OPV’s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marL="1597025" indent="-114300">
              <a:lnSpc>
                <a:spcPts val="675"/>
              </a:lnSpc>
              <a:spcBef>
                <a:spcPts val="204"/>
              </a:spcBef>
              <a:buChar char="•"/>
              <a:tabLst>
                <a:tab pos="15976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Achtet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hierbei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darauf,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wirklich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endParaRPr sz="600">
              <a:latin typeface="Arial"/>
              <a:cs typeface="Arial"/>
            </a:endParaRPr>
          </a:p>
          <a:p>
            <a:pPr algn="ctr" marR="18415">
              <a:lnSpc>
                <a:spcPts val="675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+12V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-12V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liegen.</a:t>
            </a:r>
            <a:endParaRPr sz="600">
              <a:latin typeface="Arial"/>
              <a:cs typeface="Arial"/>
            </a:endParaRPr>
          </a:p>
          <a:p>
            <a:pPr marL="1597025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159766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Labels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+12V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-12V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Net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(F4)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).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28091" y="2061629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428091" y="214640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91299" y="2031332"/>
            <a:ext cx="3625215" cy="3613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Auswertung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selbe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herauskommen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idealen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OPV’s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opamp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218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OPV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Schaltungen</a:t>
            </a:r>
            <a:r>
              <a:rPr dirty="0" sz="1200" spc="3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Analyse</a:t>
            </a:r>
            <a:r>
              <a:rPr dirty="0" sz="1200" spc="3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der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Grenzfrequenz</a:t>
            </a:r>
            <a:r>
              <a:rPr dirty="0" sz="1200" spc="3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einer</a:t>
            </a:r>
            <a:r>
              <a:rPr dirty="0" sz="1200" spc="3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Schaltung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104282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1182204"/>
            <a:ext cx="622032" cy="504838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359994" y="1125067"/>
            <a:ext cx="3903979" cy="619125"/>
            <a:chOff x="359994" y="1125067"/>
            <a:chExt cx="3903979" cy="619125"/>
          </a:xfrm>
        </p:grpSpPr>
        <p:sp>
          <p:nvSpPr>
            <p:cNvPr id="6" name="object 6" descr=""/>
            <p:cNvSpPr/>
            <p:nvPr/>
          </p:nvSpPr>
          <p:spPr>
            <a:xfrm>
              <a:off x="428091" y="1127594"/>
              <a:ext cx="3752215" cy="0"/>
            </a:xfrm>
            <a:custGeom>
              <a:avLst/>
              <a:gdLst/>
              <a:ahLst/>
              <a:cxnLst/>
              <a:rect l="l" t="t" r="r" b="b"/>
              <a:pathLst>
                <a:path w="3752215" h="0">
                  <a:moveTo>
                    <a:pt x="0" y="0"/>
                  </a:moveTo>
                  <a:lnTo>
                    <a:pt x="3751834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744" y="1168975"/>
              <a:ext cx="621984" cy="5313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359994" y="1741665"/>
              <a:ext cx="3903979" cy="0"/>
            </a:xfrm>
            <a:custGeom>
              <a:avLst/>
              <a:gdLst/>
              <a:ahLst/>
              <a:cxnLst/>
              <a:rect l="l" t="t" r="r" b="b"/>
              <a:pathLst>
                <a:path w="3903979" h="0">
                  <a:moveTo>
                    <a:pt x="0" y="0"/>
                  </a:moveTo>
                  <a:lnTo>
                    <a:pt x="3903662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296494" y="510291"/>
            <a:ext cx="4015104" cy="1317625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 marL="63500" marR="55880">
              <a:lnSpc>
                <a:spcPct val="108300"/>
              </a:lnSpc>
              <a:spcBef>
                <a:spcPts val="35"/>
              </a:spcBef>
            </a:pP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Kennzahl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Tief-/Hochpassfiltern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3dB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i="1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g</a:t>
            </a:r>
            <a:r>
              <a:rPr dirty="0" sz="500" spc="-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baseline="9259" sz="900" spc="1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3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baseline="9259" sz="9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baseline="9259" sz="900" spc="6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-15">
                <a:solidFill>
                  <a:srgbClr val="22373A"/>
                </a:solidFill>
                <a:latin typeface="Arial"/>
                <a:cs typeface="Arial"/>
              </a:rPr>
              <a:t>analytisch,</a:t>
            </a:r>
            <a:r>
              <a:rPr dirty="0" baseline="9259" sz="900" spc="7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simulativ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bestimmen.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bietet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M¨oglichkeit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AC-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genannt.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Bode-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Diagramm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logarithmischen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Verlauf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darstellen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somit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grafisch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bestimmen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endParaRPr sz="6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Punkt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heraussucht,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Amplitde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3dB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abgefallen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ist.</a:t>
            </a:r>
            <a:endParaRPr sz="600">
              <a:latin typeface="Arial"/>
              <a:cs typeface="Arial"/>
            </a:endParaRPr>
          </a:p>
          <a:p>
            <a:pPr marL="207010">
              <a:lnSpc>
                <a:spcPct val="100000"/>
              </a:lnSpc>
              <a:spcBef>
                <a:spcPts val="80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Erstellung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Schaltplans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55" b="1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Konfiguration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2159635" marR="184785" indent="-114300">
              <a:lnSpc>
                <a:spcPts val="630"/>
              </a:lnSpc>
              <a:spcBef>
                <a:spcPts val="120"/>
              </a:spcBef>
              <a:buChar char="•"/>
              <a:tabLst>
                <a:tab pos="216027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Beispiel!</a:t>
            </a:r>
            <a:endParaRPr sz="600">
              <a:latin typeface="Arial"/>
              <a:cs typeface="Arial"/>
            </a:endParaRPr>
          </a:p>
          <a:p>
            <a:pPr marL="2159635" marR="179705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216027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Wichtig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hierbei,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AC-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konfigurieren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advanced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V1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stellt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Kleinsignal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(AC)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1kHz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  <a:p>
            <a:pPr marL="139065">
              <a:lnSpc>
                <a:spcPts val="680"/>
              </a:lnSpc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59994" y="1826437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914" y="1908677"/>
            <a:ext cx="1632902" cy="1311407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82543" y="2247277"/>
            <a:ext cx="156210" cy="8000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898305" y="2238672"/>
            <a:ext cx="1367790" cy="67119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8382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  <a:tab pos="6667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1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(run)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Ausgangsspannung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Messpunkt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hinzu.</a:t>
            </a:r>
            <a:endParaRPr sz="600">
              <a:latin typeface="Arial"/>
              <a:cs typeface="Arial"/>
            </a:endParaRPr>
          </a:p>
          <a:p>
            <a:pPr algn="just" marL="126364" marR="80645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solltet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Bode-Diagram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Amplitude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Phase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sehen.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2181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OPV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Schaltungen</a:t>
            </a:r>
            <a:r>
              <a:rPr dirty="0" sz="1200" spc="3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Analyse</a:t>
            </a:r>
            <a:r>
              <a:rPr dirty="0" sz="1200" spc="3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der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Grenzfrequenz</a:t>
            </a:r>
            <a:r>
              <a:rPr dirty="0" sz="1200" spc="3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einer</a:t>
            </a:r>
            <a:r>
              <a:rPr dirty="0" sz="1200" spc="3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Schaltung</a:t>
            </a:r>
            <a:endParaRPr sz="1200"/>
          </a:p>
        </p:txBody>
      </p:sp>
      <p:sp>
        <p:nvSpPr>
          <p:cNvPr id="4" name="object 4" descr="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18508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15835"/>
            <a:ext cx="3887765" cy="2616555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55409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OPV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Schaltungen</a:t>
            </a:r>
            <a:r>
              <a:rPr dirty="0" sz="1200" spc="114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12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nicht-</a:t>
            </a:r>
            <a:r>
              <a:rPr dirty="0" sz="1200" spc="-30">
                <a:solidFill>
                  <a:srgbClr val="F9F9F9"/>
                </a:solidFill>
              </a:rPr>
              <a:t>invertierender</a:t>
            </a:r>
            <a:r>
              <a:rPr dirty="0" sz="1200" spc="12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Verst¨arker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34594" y="529639"/>
            <a:ext cx="3893820" cy="104648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Ziel</a:t>
            </a:r>
            <a:r>
              <a:rPr dirty="0" sz="11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Anwendung</a:t>
            </a:r>
            <a:r>
              <a:rPr dirty="0" sz="11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Kenntnisse</a:t>
            </a:r>
            <a:endParaRPr sz="11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450"/>
              </a:spcBef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Nachfolgend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nicht-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invertierenden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Verst¨arker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OPV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sehen.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50">
              <a:latin typeface="Arial"/>
              <a:cs typeface="Arial"/>
            </a:endParaRPr>
          </a:p>
          <a:p>
            <a:pPr marL="302260" indent="-132715">
              <a:lnSpc>
                <a:spcPct val="100000"/>
              </a:lnSpc>
              <a:buAutoNum type="arabicPeriod"/>
              <a:tabLst>
                <a:tab pos="3028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 die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auf,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dimensioniert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so,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Verst¨arkungsfaktor</a:t>
            </a:r>
            <a:endParaRPr sz="600">
              <a:latin typeface="Arial"/>
              <a:cs typeface="Arial"/>
            </a:endParaRPr>
          </a:p>
          <a:p>
            <a:pPr marL="302260" indent="-132715">
              <a:lnSpc>
                <a:spcPct val="100000"/>
              </a:lnSpc>
              <a:spcBef>
                <a:spcPts val="355"/>
              </a:spcBef>
              <a:buAutoNum type="arabicPeriod"/>
              <a:tabLst>
                <a:tab pos="3028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Verwendet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UniversalOpamp2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52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brung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Versorgungsspannung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+/-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12V</a:t>
            </a:r>
            <a:endParaRPr sz="600">
              <a:latin typeface="Arial"/>
              <a:cs typeface="Arial"/>
            </a:endParaRPr>
          </a:p>
          <a:p>
            <a:pPr marL="302260" marR="43180" indent="-132080">
              <a:lnSpc>
                <a:spcPts val="610"/>
              </a:lnSpc>
              <a:spcBef>
                <a:spcPts val="355"/>
              </a:spcBef>
              <a:buAutoNum type="arabicPeriod"/>
              <a:tabLst>
                <a:tab pos="3028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Verifiziert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eure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nicht-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invertierende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transienten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50ms.</a:t>
            </a:r>
            <a:endParaRPr sz="600">
              <a:latin typeface="Arial"/>
              <a:cs typeface="Arial"/>
            </a:endParaRPr>
          </a:p>
          <a:p>
            <a:pPr marL="302260" indent="-132715">
              <a:lnSpc>
                <a:spcPts val="710"/>
              </a:lnSpc>
              <a:buAutoNum type="arabicPeriod"/>
              <a:tabLst>
                <a:tab pos="302895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dabei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ausreichend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kleine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endParaRPr sz="600">
              <a:latin typeface="Arial"/>
              <a:cs typeface="Arial"/>
            </a:endParaRPr>
          </a:p>
          <a:p>
            <a:pPr marL="302260" indent="-132715">
              <a:lnSpc>
                <a:spcPts val="720"/>
              </a:lnSpc>
              <a:buAutoNum type="arabicPeriod"/>
              <a:tabLst>
                <a:tab pos="3028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Wechselt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AC-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ermittelt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endParaRPr sz="6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1375794" y="2047672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78750"/>
                </a:lnTo>
                <a:lnTo>
                  <a:pt x="0" y="91350"/>
                </a:lnTo>
              </a:path>
            </a:pathLst>
          </a:custGeom>
          <a:ln w="3175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1084085" y="1834715"/>
            <a:ext cx="570230" cy="425450"/>
            <a:chOff x="1084085" y="1834715"/>
            <a:chExt cx="570230" cy="425450"/>
          </a:xfrm>
        </p:grpSpPr>
        <p:sp>
          <p:nvSpPr>
            <p:cNvPr id="6" name="object 6" descr=""/>
            <p:cNvSpPr/>
            <p:nvPr/>
          </p:nvSpPr>
          <p:spPr>
            <a:xfrm>
              <a:off x="1123791" y="1880721"/>
              <a:ext cx="529590" cy="378460"/>
            </a:xfrm>
            <a:custGeom>
              <a:avLst/>
              <a:gdLst/>
              <a:ahLst/>
              <a:cxnLst/>
              <a:rect l="l" t="t" r="r" b="b"/>
              <a:pathLst>
                <a:path w="529589" h="378460">
                  <a:moveTo>
                    <a:pt x="252003" y="0"/>
                  </a:moveTo>
                  <a:lnTo>
                    <a:pt x="252003" y="0"/>
                  </a:lnTo>
                  <a:lnTo>
                    <a:pt x="126001" y="0"/>
                  </a:lnTo>
                </a:path>
                <a:path w="529589" h="378460">
                  <a:moveTo>
                    <a:pt x="126001" y="0"/>
                  </a:moveTo>
                  <a:lnTo>
                    <a:pt x="0" y="0"/>
                  </a:lnTo>
                  <a:lnTo>
                    <a:pt x="0" y="151201"/>
                  </a:lnTo>
                </a:path>
                <a:path w="529589" h="378460">
                  <a:moveTo>
                    <a:pt x="49897" y="160192"/>
                  </a:moveTo>
                  <a:lnTo>
                    <a:pt x="49897" y="217811"/>
                  </a:lnTo>
                </a:path>
                <a:path w="529589" h="378460">
                  <a:moveTo>
                    <a:pt x="0" y="226803"/>
                  </a:moveTo>
                  <a:lnTo>
                    <a:pt x="0" y="378004"/>
                  </a:lnTo>
                  <a:lnTo>
                    <a:pt x="0" y="378004"/>
                  </a:lnTo>
                </a:path>
                <a:path w="529589" h="378460">
                  <a:moveTo>
                    <a:pt x="252003" y="88200"/>
                  </a:moveTo>
                  <a:lnTo>
                    <a:pt x="252003" y="88200"/>
                  </a:lnTo>
                  <a:lnTo>
                    <a:pt x="252003" y="166951"/>
                  </a:lnTo>
                </a:path>
                <a:path w="529589" h="378460">
                  <a:moveTo>
                    <a:pt x="252003" y="359103"/>
                  </a:moveTo>
                  <a:lnTo>
                    <a:pt x="252003" y="371704"/>
                  </a:lnTo>
                </a:path>
                <a:path w="529589" h="378460">
                  <a:moveTo>
                    <a:pt x="466205" y="189002"/>
                  </a:moveTo>
                  <a:lnTo>
                    <a:pt x="466205" y="233102"/>
                  </a:lnTo>
                  <a:lnTo>
                    <a:pt x="359104" y="233102"/>
                  </a:lnTo>
                </a:path>
                <a:path w="529589" h="378460">
                  <a:moveTo>
                    <a:pt x="359104" y="233102"/>
                  </a:moveTo>
                  <a:lnTo>
                    <a:pt x="252003" y="233102"/>
                  </a:lnTo>
                </a:path>
                <a:path w="529589" h="378460">
                  <a:moveTo>
                    <a:pt x="466205" y="44100"/>
                  </a:moveTo>
                  <a:lnTo>
                    <a:pt x="466205" y="44100"/>
                  </a:lnTo>
                  <a:lnTo>
                    <a:pt x="466205" y="88200"/>
                  </a:lnTo>
                </a:path>
                <a:path w="529589" h="378460">
                  <a:moveTo>
                    <a:pt x="466205" y="44100"/>
                  </a:moveTo>
                  <a:lnTo>
                    <a:pt x="466205" y="44100"/>
                  </a:lnTo>
                  <a:lnTo>
                    <a:pt x="497705" y="44100"/>
                  </a:lnTo>
                </a:path>
                <a:path w="529589" h="378460">
                  <a:moveTo>
                    <a:pt x="497705" y="44100"/>
                  </a:moveTo>
                  <a:lnTo>
                    <a:pt x="529206" y="441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07925" y="1836620"/>
              <a:ext cx="150495" cy="176530"/>
            </a:xfrm>
            <a:custGeom>
              <a:avLst/>
              <a:gdLst/>
              <a:ahLst/>
              <a:cxnLst/>
              <a:rect l="l" t="t" r="r" b="b"/>
              <a:pathLst>
                <a:path w="150494" h="176530">
                  <a:moveTo>
                    <a:pt x="149940" y="88200"/>
                  </a:moveTo>
                  <a:lnTo>
                    <a:pt x="0" y="176401"/>
                  </a:lnTo>
                  <a:lnTo>
                    <a:pt x="0" y="0"/>
                  </a:lnTo>
                  <a:lnTo>
                    <a:pt x="149940" y="88200"/>
                  </a:lnTo>
                  <a:close/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375794" y="1880721"/>
              <a:ext cx="214629" cy="88265"/>
            </a:xfrm>
            <a:custGeom>
              <a:avLst/>
              <a:gdLst/>
              <a:ahLst/>
              <a:cxnLst/>
              <a:rect l="l" t="t" r="r" b="b"/>
              <a:pathLst>
                <a:path w="214630" h="88264">
                  <a:moveTo>
                    <a:pt x="0" y="88200"/>
                  </a:moveTo>
                  <a:lnTo>
                    <a:pt x="32130" y="88200"/>
                  </a:lnTo>
                </a:path>
                <a:path w="214630" h="88264">
                  <a:moveTo>
                    <a:pt x="0" y="0"/>
                  </a:moveTo>
                  <a:lnTo>
                    <a:pt x="32130" y="0"/>
                  </a:lnTo>
                </a:path>
                <a:path w="214630" h="88264">
                  <a:moveTo>
                    <a:pt x="214202" y="44100"/>
                  </a:moveTo>
                  <a:lnTo>
                    <a:pt x="182071" y="4410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118752" y="18756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118752" y="18756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085990" y="2031922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75601" y="37800"/>
                  </a:moveTo>
                  <a:lnTo>
                    <a:pt x="72631" y="23086"/>
                  </a:lnTo>
                  <a:lnTo>
                    <a:pt x="64530" y="11071"/>
                  </a:lnTo>
                  <a:lnTo>
                    <a:pt x="52514" y="2970"/>
                  </a:lnTo>
                  <a:lnTo>
                    <a:pt x="37800" y="0"/>
                  </a:lnTo>
                  <a:lnTo>
                    <a:pt x="23086" y="2970"/>
                  </a:lnTo>
                  <a:lnTo>
                    <a:pt x="11071" y="11071"/>
                  </a:lnTo>
                  <a:lnTo>
                    <a:pt x="2970" y="23086"/>
                  </a:lnTo>
                  <a:lnTo>
                    <a:pt x="0" y="37800"/>
                  </a:lnTo>
                  <a:lnTo>
                    <a:pt x="2970" y="52514"/>
                  </a:lnTo>
                  <a:lnTo>
                    <a:pt x="11071" y="64530"/>
                  </a:lnTo>
                  <a:lnTo>
                    <a:pt x="23086" y="72631"/>
                  </a:lnTo>
                  <a:lnTo>
                    <a:pt x="37800" y="75601"/>
                  </a:lnTo>
                  <a:lnTo>
                    <a:pt x="52514" y="72631"/>
                  </a:lnTo>
                  <a:lnTo>
                    <a:pt x="64530" y="64530"/>
                  </a:lnTo>
                  <a:lnTo>
                    <a:pt x="72631" y="52514"/>
                  </a:lnTo>
                  <a:lnTo>
                    <a:pt x="75601" y="37800"/>
                  </a:lnTo>
                  <a:close/>
                </a:path>
                <a:path w="76200" h="76200">
                  <a:moveTo>
                    <a:pt x="37800" y="0"/>
                  </a:moveTo>
                  <a:lnTo>
                    <a:pt x="37800" y="75601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167388" y="208514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600" y="0"/>
                  </a:moveTo>
                  <a:lnTo>
                    <a:pt x="6300" y="0"/>
                  </a:lnTo>
                  <a:lnTo>
                    <a:pt x="0" y="0"/>
                  </a:lnTo>
                  <a:lnTo>
                    <a:pt x="6300" y="13387"/>
                  </a:lnTo>
                  <a:lnTo>
                    <a:pt x="126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167388" y="2085145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6300" y="0"/>
                  </a:moveTo>
                  <a:lnTo>
                    <a:pt x="0" y="0"/>
                  </a:lnTo>
                  <a:lnTo>
                    <a:pt x="6300" y="13387"/>
                  </a:lnTo>
                  <a:lnTo>
                    <a:pt x="12600" y="0"/>
                  </a:lnTo>
                  <a:lnTo>
                    <a:pt x="630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152897" y="2039045"/>
            <a:ext cx="100965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1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1102986" y="2135347"/>
            <a:ext cx="294005" cy="175895"/>
            <a:chOff x="1102986" y="2135347"/>
            <a:chExt cx="294005" cy="175895"/>
          </a:xfrm>
        </p:grpSpPr>
        <p:sp>
          <p:nvSpPr>
            <p:cNvPr id="16" name="object 16" descr=""/>
            <p:cNvSpPr/>
            <p:nvPr/>
          </p:nvSpPr>
          <p:spPr>
            <a:xfrm>
              <a:off x="1123791" y="22587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104891" y="2296526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56894" y="2137252"/>
              <a:ext cx="38100" cy="104775"/>
            </a:xfrm>
            <a:custGeom>
              <a:avLst/>
              <a:gdLst/>
              <a:ahLst/>
              <a:cxnLst/>
              <a:rect l="l" t="t" r="r" b="b"/>
              <a:pathLst>
                <a:path w="38100" h="104775">
                  <a:moveTo>
                    <a:pt x="18900" y="0"/>
                  </a:moveTo>
                  <a:lnTo>
                    <a:pt x="37800" y="10319"/>
                  </a:lnTo>
                  <a:lnTo>
                    <a:pt x="0" y="27414"/>
                  </a:lnTo>
                  <a:lnTo>
                    <a:pt x="37800" y="44509"/>
                  </a:lnTo>
                  <a:lnTo>
                    <a:pt x="0" y="61605"/>
                  </a:lnTo>
                  <a:lnTo>
                    <a:pt x="37800" y="78700"/>
                  </a:lnTo>
                  <a:lnTo>
                    <a:pt x="0" y="95795"/>
                  </a:lnTo>
                  <a:lnTo>
                    <a:pt x="18900" y="104343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 descr=""/>
          <p:cNvSpPr txBox="1"/>
          <p:nvPr/>
        </p:nvSpPr>
        <p:spPr>
          <a:xfrm>
            <a:off x="1280232" y="2161434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1354989" y="1965245"/>
            <a:ext cx="255904" cy="339725"/>
            <a:chOff x="1354989" y="1965245"/>
            <a:chExt cx="255904" cy="339725"/>
          </a:xfrm>
        </p:grpSpPr>
        <p:sp>
          <p:nvSpPr>
            <p:cNvPr id="21" name="object 21" descr=""/>
            <p:cNvSpPr/>
            <p:nvPr/>
          </p:nvSpPr>
          <p:spPr>
            <a:xfrm>
              <a:off x="1375794" y="2252425"/>
              <a:ext cx="0" cy="38100"/>
            </a:xfrm>
            <a:custGeom>
              <a:avLst/>
              <a:gdLst/>
              <a:ahLst/>
              <a:cxnLst/>
              <a:rect l="l" t="t" r="r" b="b"/>
              <a:pathLst>
                <a:path w="0" h="38100">
                  <a:moveTo>
                    <a:pt x="0" y="0"/>
                  </a:moveTo>
                  <a:lnTo>
                    <a:pt x="0" y="3780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356894" y="2290225"/>
              <a:ext cx="38100" cy="12700"/>
            </a:xfrm>
            <a:custGeom>
              <a:avLst/>
              <a:gdLst/>
              <a:ahLst/>
              <a:cxnLst/>
              <a:rect l="l" t="t" r="r" b="b"/>
              <a:pathLst>
                <a:path w="38100" h="12700">
                  <a:moveTo>
                    <a:pt x="0" y="0"/>
                  </a:moveTo>
                  <a:lnTo>
                    <a:pt x="37800" y="0"/>
                  </a:lnTo>
                </a:path>
                <a:path w="38100" h="12700">
                  <a:moveTo>
                    <a:pt x="6300" y="6299"/>
                  </a:moveTo>
                  <a:lnTo>
                    <a:pt x="31500" y="6299"/>
                  </a:lnTo>
                </a:path>
                <a:path w="38100" h="12700">
                  <a:moveTo>
                    <a:pt x="11025" y="12600"/>
                  </a:moveTo>
                  <a:lnTo>
                    <a:pt x="26775" y="12600"/>
                  </a:lnTo>
                </a:path>
              </a:pathLst>
            </a:custGeom>
            <a:ln w="3542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1571096" y="1967150"/>
              <a:ext cx="38100" cy="104775"/>
            </a:xfrm>
            <a:custGeom>
              <a:avLst/>
              <a:gdLst/>
              <a:ahLst/>
              <a:cxnLst/>
              <a:rect l="l" t="t" r="r" b="b"/>
              <a:pathLst>
                <a:path w="38100" h="104775">
                  <a:moveTo>
                    <a:pt x="18900" y="0"/>
                  </a:moveTo>
                  <a:lnTo>
                    <a:pt x="37800" y="10319"/>
                  </a:lnTo>
                  <a:lnTo>
                    <a:pt x="0" y="27414"/>
                  </a:lnTo>
                  <a:lnTo>
                    <a:pt x="37800" y="44509"/>
                  </a:lnTo>
                  <a:lnTo>
                    <a:pt x="0" y="61605"/>
                  </a:lnTo>
                  <a:lnTo>
                    <a:pt x="37800" y="78700"/>
                  </a:lnTo>
                  <a:lnTo>
                    <a:pt x="0" y="95795"/>
                  </a:lnTo>
                  <a:lnTo>
                    <a:pt x="18900" y="104343"/>
                  </a:lnTo>
                </a:path>
              </a:pathLst>
            </a:custGeom>
            <a:ln w="354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 descr=""/>
          <p:cNvSpPr txBox="1"/>
          <p:nvPr/>
        </p:nvSpPr>
        <p:spPr>
          <a:xfrm>
            <a:off x="1494433" y="1991333"/>
            <a:ext cx="10668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5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15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1584072" y="1918896"/>
            <a:ext cx="74930" cy="12065"/>
            <a:chOff x="1584072" y="1918896"/>
            <a:chExt cx="74930" cy="12065"/>
          </a:xfrm>
        </p:grpSpPr>
        <p:sp>
          <p:nvSpPr>
            <p:cNvPr id="26" name="object 26" descr=""/>
            <p:cNvSpPr/>
            <p:nvPr/>
          </p:nvSpPr>
          <p:spPr>
            <a:xfrm>
              <a:off x="1584957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584957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59" h="10160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647958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7822" y="0"/>
                  </a:moveTo>
                  <a:lnTo>
                    <a:pt x="2256" y="0"/>
                  </a:lnTo>
                  <a:lnTo>
                    <a:pt x="0" y="2256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2256"/>
                  </a:lnTo>
                  <a:lnTo>
                    <a:pt x="78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647958" y="1919782"/>
              <a:ext cx="10160" cy="10160"/>
            </a:xfrm>
            <a:custGeom>
              <a:avLst/>
              <a:gdLst/>
              <a:ahLst/>
              <a:cxnLst/>
              <a:rect l="l" t="t" r="r" b="b"/>
              <a:pathLst>
                <a:path w="10160" h="10160">
                  <a:moveTo>
                    <a:pt x="10078" y="5039"/>
                  </a:moveTo>
                  <a:lnTo>
                    <a:pt x="10078" y="2256"/>
                  </a:lnTo>
                  <a:lnTo>
                    <a:pt x="7822" y="0"/>
                  </a:lnTo>
                  <a:lnTo>
                    <a:pt x="5039" y="0"/>
                  </a:lnTo>
                  <a:lnTo>
                    <a:pt x="2256" y="0"/>
                  </a:lnTo>
                  <a:lnTo>
                    <a:pt x="0" y="2256"/>
                  </a:lnTo>
                  <a:lnTo>
                    <a:pt x="0" y="5039"/>
                  </a:lnTo>
                  <a:lnTo>
                    <a:pt x="0" y="7822"/>
                  </a:lnTo>
                  <a:lnTo>
                    <a:pt x="2256" y="10078"/>
                  </a:lnTo>
                  <a:lnTo>
                    <a:pt x="5039" y="10078"/>
                  </a:lnTo>
                  <a:lnTo>
                    <a:pt x="7822" y="10078"/>
                  </a:lnTo>
                  <a:lnTo>
                    <a:pt x="10078" y="7822"/>
                  </a:lnTo>
                  <a:lnTo>
                    <a:pt x="10078" y="50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1625191" y="1893690"/>
            <a:ext cx="133350" cy="5778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dirty="0" baseline="13888" sz="300" spc="-3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150" spc="-20">
                <a:solidFill>
                  <a:srgbClr val="22373A"/>
                </a:solidFill>
                <a:latin typeface="Times New Roman"/>
                <a:cs typeface="Times New Roman"/>
              </a:rPr>
              <a:t>out</a:t>
            </a:r>
            <a:endParaRPr sz="150">
              <a:latin typeface="Times New Roman"/>
              <a:cs typeface="Times New Roman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2968904" y="2027661"/>
            <a:ext cx="5060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baseline="9259" sz="9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out</a:t>
            </a:r>
            <a:r>
              <a:rPr dirty="0" sz="500" spc="1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209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baseline="9259" sz="900" spc="10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>
                <a:solidFill>
                  <a:srgbClr val="22373A"/>
                </a:solidFill>
                <a:latin typeface="Arial"/>
                <a:cs typeface="Arial"/>
              </a:rPr>
              <a:t>(1</a:t>
            </a:r>
            <a:r>
              <a:rPr dirty="0" baseline="9259" sz="900" spc="2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9259" sz="900" spc="135">
                <a:solidFill>
                  <a:srgbClr val="22373A"/>
                </a:solidFill>
                <a:latin typeface="Arial"/>
                <a:cs typeface="Arial"/>
              </a:rPr>
              <a:t>+</a:t>
            </a:r>
            <a:endParaRPr baseline="9259" sz="900">
              <a:latin typeface="Arial"/>
              <a:cs typeface="Arial"/>
            </a:endParaRPr>
          </a:p>
        </p:txBody>
      </p:sp>
      <p:sp>
        <p:nvSpPr>
          <p:cNvPr id="32" name="object 32" descr=""/>
          <p:cNvSpPr/>
          <p:nvPr/>
        </p:nvSpPr>
        <p:spPr>
          <a:xfrm>
            <a:off x="3473538" y="2084641"/>
            <a:ext cx="99060" cy="0"/>
          </a:xfrm>
          <a:custGeom>
            <a:avLst/>
            <a:gdLst/>
            <a:ahLst/>
            <a:cxnLst/>
            <a:rect l="l" t="t" r="r" b="b"/>
            <a:pathLst>
              <a:path w="99060" h="0">
                <a:moveTo>
                  <a:pt x="0" y="0"/>
                </a:moveTo>
                <a:lnTo>
                  <a:pt x="98691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 txBox="1"/>
          <p:nvPr/>
        </p:nvSpPr>
        <p:spPr>
          <a:xfrm>
            <a:off x="3460838" y="1917160"/>
            <a:ext cx="124460" cy="280035"/>
          </a:xfrm>
          <a:prstGeom prst="rect">
            <a:avLst/>
          </a:prstGeom>
        </p:spPr>
        <p:txBody>
          <a:bodyPr wrap="square" lIns="0" tIns="482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25</a:t>
            </a:r>
          </a:p>
        </p:txBody>
      </p:sp>
      <p:sp>
        <p:nvSpPr>
          <p:cNvPr id="34" name="object 34" descr=""/>
          <p:cNvSpPr txBox="1"/>
          <p:nvPr/>
        </p:nvSpPr>
        <p:spPr>
          <a:xfrm>
            <a:off x="3549306" y="2015012"/>
            <a:ext cx="1949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37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4215981" y="2015012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(2)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347294" y="2439181"/>
            <a:ext cx="3913504" cy="44386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Spoiler!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L¨osungen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folgen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Folien.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sicher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sind,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schauen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nach.</a:t>
            </a:r>
            <a:endParaRPr sz="600">
              <a:latin typeface="Arial"/>
              <a:cs typeface="Arial"/>
            </a:endParaRPr>
          </a:p>
          <a:p>
            <a:pPr marL="12700" marR="144145">
              <a:lnSpc>
                <a:spcPct val="94600"/>
              </a:lnSpc>
              <a:spcBef>
                <a:spcPts val="28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Info!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Besonders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Grenzfrequeznen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weitere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Vorlesungzeit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(Filter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h¨ohrerer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Ordnung,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EMV)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hilfreich,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neben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simulativen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Best¨atigung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theoretische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Rechenaufgaben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Rechnung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verifizieren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k¨onnen.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1391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Was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ist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Historisches</a:t>
            </a:r>
            <a:endParaRPr sz="12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1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766202"/>
            <a:ext cx="3892550" cy="199643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</a:rPr>
              <a:t>Schaltungssimulation</a:t>
            </a:r>
            <a:r>
              <a:rPr dirty="0" sz="11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8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Arial"/>
              <a:cs typeface="Arial"/>
            </a:endParaRPr>
          </a:p>
          <a:p>
            <a:pPr marL="289560" marR="387985" indent="-177165">
              <a:lnSpc>
                <a:spcPct val="118000"/>
              </a:lnSpc>
              <a:buAutoNum type="arabicPeriod"/>
              <a:tabLst>
                <a:tab pos="290195" algn="l"/>
              </a:tabLst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Viele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Programme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elektrischen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Schaltungssimulation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beruhen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Kernel</a:t>
            </a:r>
            <a:endParaRPr sz="1100">
              <a:latin typeface="Arial"/>
              <a:cs typeface="Arial"/>
            </a:endParaRPr>
          </a:p>
          <a:p>
            <a:pPr marL="289560" marR="4826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bedeutet:</a:t>
            </a:r>
            <a:r>
              <a:rPr dirty="0" sz="11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Program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with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Integrated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Circuit Emphasis</a:t>
            </a:r>
            <a:endParaRPr sz="1100">
              <a:latin typeface="Arial"/>
              <a:cs typeface="Arial"/>
            </a:endParaRPr>
          </a:p>
          <a:p>
            <a:pPr marL="289560" marR="508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wurde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1973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University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of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California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at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Berkeley.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entwickelt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“open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source”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Software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(kostenlos)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2770" y="76375"/>
            <a:ext cx="259080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OPV</a:t>
            </a:r>
            <a:r>
              <a:rPr dirty="0" sz="1200" spc="114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Schaltungen</a:t>
            </a:r>
            <a:r>
              <a:rPr dirty="0" sz="1200" spc="11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14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125" b="1">
                <a:solidFill>
                  <a:srgbClr val="F9F9F9"/>
                </a:solidFill>
                <a:latin typeface="Arial"/>
                <a:cs typeface="Arial"/>
              </a:rPr>
              <a:t>L¨osung</a:t>
            </a:r>
            <a:r>
              <a:rPr dirty="0" sz="1200" spc="1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9F9F9"/>
                </a:solidFill>
                <a:latin typeface="Arial"/>
                <a:cs typeface="Arial"/>
              </a:rPr>
              <a:t>transient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81766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79082"/>
            <a:ext cx="3887913" cy="2064549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2770" y="76375"/>
            <a:ext cx="297497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OPV</a:t>
            </a:r>
            <a:r>
              <a:rPr dirty="0" sz="1200" spc="114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Schaltungen</a:t>
            </a:r>
            <a:r>
              <a:rPr dirty="0" sz="1200" spc="11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14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125" b="1">
                <a:solidFill>
                  <a:srgbClr val="F9F9F9"/>
                </a:solidFill>
                <a:latin typeface="Arial"/>
                <a:cs typeface="Arial"/>
              </a:rPr>
              <a:t>L¨osung</a:t>
            </a:r>
            <a:r>
              <a:rPr dirty="0" sz="1200" spc="1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F9F9F9"/>
                </a:solidFill>
                <a:latin typeface="Arial"/>
                <a:cs typeface="Arial"/>
              </a:rPr>
              <a:t>Grenzfrequenz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81766"/>
            <a:ext cx="84328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79056"/>
            <a:ext cx="3887867" cy="2077707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7295" y="1408224"/>
            <a:ext cx="194056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Simulation</a:t>
            </a:r>
            <a:r>
              <a:rPr dirty="0" sz="1400" spc="-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vs.</a:t>
            </a:r>
            <a:r>
              <a:rPr dirty="0" sz="1400" spc="12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4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Realit¨at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 descr="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995" y="1776457"/>
              <a:ext cx="1143635" cy="5080"/>
            </a:xfrm>
            <a:custGeom>
              <a:avLst/>
              <a:gdLst/>
              <a:ahLst/>
              <a:cxnLst/>
              <a:rect l="l" t="t" r="r" b="b"/>
              <a:pathLst>
                <a:path w="1143635" h="5080">
                  <a:moveTo>
                    <a:pt x="0" y="5060"/>
                  </a:moveTo>
                  <a:lnTo>
                    <a:pt x="0" y="0"/>
                  </a:lnTo>
                  <a:lnTo>
                    <a:pt x="1143017" y="0"/>
                  </a:lnTo>
                  <a:lnTo>
                    <a:pt x="1143017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690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solidFill>
                  <a:srgbClr val="F9F9F9"/>
                </a:solidFill>
              </a:rPr>
              <a:t>Wheatstone</a:t>
            </a:r>
            <a:r>
              <a:rPr dirty="0" sz="1200" spc="3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Bridge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21894" y="498002"/>
            <a:ext cx="3964940" cy="12820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123825">
              <a:lnSpc>
                <a:spcPct val="118000"/>
              </a:lnSpc>
              <a:spcBef>
                <a:spcPts val="100"/>
              </a:spcBef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Wheatstone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Bridge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einen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Wiederstand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zu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messen.</a:t>
            </a:r>
            <a:r>
              <a:rPr dirty="0" sz="11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gilt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abgeglichen,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wenn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32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Spannng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anliegt.</a:t>
            </a:r>
            <a:endParaRPr sz="1100">
              <a:latin typeface="Arial"/>
              <a:cs typeface="Arial"/>
            </a:endParaRPr>
          </a:p>
          <a:p>
            <a:pPr marL="38100" marR="30480">
              <a:lnSpc>
                <a:spcPct val="118000"/>
              </a:lnSpc>
              <a:spcBef>
                <a:spcPts val="545"/>
              </a:spcBef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theoretische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Herleitung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 nicht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ganz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trivial,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m¨ochten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Stelle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Realit¨at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Aufwand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praktischen Aufbaus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Flexibilit¨at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gegen</a:t>
            </a:r>
            <a:r>
              <a:rPr dirty="0" sz="1100" spc="-60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erstellen.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809814" y="1962265"/>
            <a:ext cx="960119" cy="872490"/>
            <a:chOff x="1809814" y="1962265"/>
            <a:chExt cx="960119" cy="872490"/>
          </a:xfrm>
        </p:grpSpPr>
        <p:sp>
          <p:nvSpPr>
            <p:cNvPr id="5" name="object 5" descr=""/>
            <p:cNvSpPr/>
            <p:nvPr/>
          </p:nvSpPr>
          <p:spPr>
            <a:xfrm>
              <a:off x="1850283" y="1969036"/>
              <a:ext cx="918210" cy="596265"/>
            </a:xfrm>
            <a:custGeom>
              <a:avLst/>
              <a:gdLst/>
              <a:ahLst/>
              <a:cxnLst/>
              <a:rect l="l" t="t" r="r" b="b"/>
              <a:pathLst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432005" y="0"/>
                  </a:lnTo>
                </a:path>
                <a:path w="918210" h="596264">
                  <a:moveTo>
                    <a:pt x="432005" y="0"/>
                  </a:moveTo>
                  <a:lnTo>
                    <a:pt x="864010" y="0"/>
                  </a:lnTo>
                </a:path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0" y="393124"/>
                  </a:lnTo>
                </a:path>
                <a:path w="918210" h="596264">
                  <a:moveTo>
                    <a:pt x="432005" y="0"/>
                  </a:moveTo>
                  <a:lnTo>
                    <a:pt x="432005" y="108001"/>
                  </a:lnTo>
                </a:path>
                <a:path w="918210" h="596264">
                  <a:moveTo>
                    <a:pt x="864010" y="0"/>
                  </a:moveTo>
                  <a:lnTo>
                    <a:pt x="864010" y="108001"/>
                  </a:lnTo>
                </a:path>
                <a:path w="918210" h="596264">
                  <a:moveTo>
                    <a:pt x="432005" y="108001"/>
                  </a:moveTo>
                  <a:lnTo>
                    <a:pt x="432005" y="108001"/>
                  </a:lnTo>
                  <a:lnTo>
                    <a:pt x="432005" y="164161"/>
                  </a:lnTo>
                </a:path>
                <a:path w="918210" h="596264">
                  <a:moveTo>
                    <a:pt x="432005" y="267843"/>
                  </a:moveTo>
                  <a:lnTo>
                    <a:pt x="432005" y="324003"/>
                  </a:lnTo>
                </a:path>
                <a:path w="918210" h="596264">
                  <a:moveTo>
                    <a:pt x="432005" y="540006"/>
                  </a:moveTo>
                  <a:lnTo>
                    <a:pt x="432005" y="540006"/>
                  </a:lnTo>
                  <a:lnTo>
                    <a:pt x="432005" y="596166"/>
                  </a:lnTo>
                </a:path>
                <a:path w="918210" h="596264">
                  <a:moveTo>
                    <a:pt x="432005" y="324003"/>
                  </a:moveTo>
                  <a:lnTo>
                    <a:pt x="432005" y="540006"/>
                  </a:lnTo>
                </a:path>
                <a:path w="918210" h="596264">
                  <a:moveTo>
                    <a:pt x="432005" y="432005"/>
                  </a:moveTo>
                  <a:lnTo>
                    <a:pt x="432005" y="432005"/>
                  </a:lnTo>
                  <a:lnTo>
                    <a:pt x="459005" y="432005"/>
                  </a:lnTo>
                </a:path>
                <a:path w="918210" h="596264">
                  <a:moveTo>
                    <a:pt x="459005" y="432005"/>
                  </a:moveTo>
                  <a:lnTo>
                    <a:pt x="486005" y="432005"/>
                  </a:lnTo>
                </a:path>
                <a:path w="918210" h="596264">
                  <a:moveTo>
                    <a:pt x="864010" y="324003"/>
                  </a:moveTo>
                  <a:lnTo>
                    <a:pt x="864010" y="540006"/>
                  </a:lnTo>
                </a:path>
                <a:path w="918210" h="596264">
                  <a:moveTo>
                    <a:pt x="864010" y="432005"/>
                  </a:moveTo>
                  <a:lnTo>
                    <a:pt x="864010" y="432005"/>
                  </a:lnTo>
                  <a:lnTo>
                    <a:pt x="891010" y="432005"/>
                  </a:lnTo>
                </a:path>
                <a:path w="918210" h="596264">
                  <a:moveTo>
                    <a:pt x="891010" y="432005"/>
                  </a:moveTo>
                  <a:lnTo>
                    <a:pt x="918011" y="432005"/>
                  </a:lnTo>
                </a:path>
                <a:path w="918210" h="596264">
                  <a:moveTo>
                    <a:pt x="864010" y="108001"/>
                  </a:moveTo>
                  <a:lnTo>
                    <a:pt x="864010" y="108001"/>
                  </a:lnTo>
                  <a:lnTo>
                    <a:pt x="864010" y="164161"/>
                  </a:lnTo>
                </a:path>
                <a:path w="918210" h="596264">
                  <a:moveTo>
                    <a:pt x="864010" y="267843"/>
                  </a:moveTo>
                  <a:lnTo>
                    <a:pt x="864010" y="324003"/>
                  </a:lnTo>
                </a:path>
                <a:path w="918210" h="596264">
                  <a:moveTo>
                    <a:pt x="864010" y="540006"/>
                  </a:moveTo>
                  <a:lnTo>
                    <a:pt x="864010" y="540006"/>
                  </a:lnTo>
                  <a:lnTo>
                    <a:pt x="864010" y="596166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1845100" y="1963852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845100" y="1963852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850283" y="2439922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12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1811402" y="2362160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5">
                  <a:moveTo>
                    <a:pt x="77762" y="38881"/>
                  </a:moveTo>
                  <a:lnTo>
                    <a:pt x="74706" y="23746"/>
                  </a:lnTo>
                  <a:lnTo>
                    <a:pt x="66374" y="11387"/>
                  </a:lnTo>
                  <a:lnTo>
                    <a:pt x="54015" y="3055"/>
                  </a:lnTo>
                  <a:lnTo>
                    <a:pt x="38881" y="0"/>
                  </a:lnTo>
                  <a:lnTo>
                    <a:pt x="23746" y="3055"/>
                  </a:lnTo>
                  <a:lnTo>
                    <a:pt x="11387" y="11387"/>
                  </a:lnTo>
                  <a:lnTo>
                    <a:pt x="3055" y="23746"/>
                  </a:lnTo>
                  <a:lnTo>
                    <a:pt x="0" y="38881"/>
                  </a:lnTo>
                  <a:lnTo>
                    <a:pt x="3055" y="54015"/>
                  </a:lnTo>
                  <a:lnTo>
                    <a:pt x="11387" y="66374"/>
                  </a:lnTo>
                  <a:lnTo>
                    <a:pt x="23746" y="74707"/>
                  </a:lnTo>
                  <a:lnTo>
                    <a:pt x="38881" y="77762"/>
                  </a:lnTo>
                  <a:lnTo>
                    <a:pt x="54015" y="74707"/>
                  </a:lnTo>
                  <a:lnTo>
                    <a:pt x="66374" y="66374"/>
                  </a:lnTo>
                  <a:lnTo>
                    <a:pt x="74706" y="54015"/>
                  </a:lnTo>
                  <a:lnTo>
                    <a:pt x="77762" y="38881"/>
                  </a:lnTo>
                  <a:close/>
                </a:path>
                <a:path w="78105" h="78105">
                  <a:moveTo>
                    <a:pt x="38881" y="0"/>
                  </a:moveTo>
                  <a:lnTo>
                    <a:pt x="38881" y="77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282288" y="2668885"/>
              <a:ext cx="432434" cy="164465"/>
            </a:xfrm>
            <a:custGeom>
              <a:avLst/>
              <a:gdLst/>
              <a:ahLst/>
              <a:cxnLst/>
              <a:rect l="l" t="t" r="r" b="b"/>
              <a:pathLst>
                <a:path w="432435" h="164464">
                  <a:moveTo>
                    <a:pt x="0" y="0"/>
                  </a:moveTo>
                  <a:lnTo>
                    <a:pt x="0" y="56160"/>
                  </a:lnTo>
                </a:path>
                <a:path w="432435" h="164464">
                  <a:moveTo>
                    <a:pt x="0" y="56160"/>
                  </a:moveTo>
                  <a:lnTo>
                    <a:pt x="0" y="164161"/>
                  </a:lnTo>
                </a:path>
                <a:path w="432435" h="164464">
                  <a:moveTo>
                    <a:pt x="432005" y="0"/>
                  </a:moveTo>
                  <a:lnTo>
                    <a:pt x="432005" y="56160"/>
                  </a:lnTo>
                </a:path>
                <a:path w="432435" h="164464">
                  <a:moveTo>
                    <a:pt x="432005" y="56160"/>
                  </a:moveTo>
                  <a:lnTo>
                    <a:pt x="432005" y="16416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664080" y="2336154"/>
            <a:ext cx="16446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2262848" y="2131678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2119193" y="2120150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2262848" y="2563684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2119193" y="2552150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2275517" y="2394270"/>
            <a:ext cx="67945" cy="13970"/>
            <a:chOff x="2275517" y="2394270"/>
            <a:chExt cx="67945" cy="13970"/>
          </a:xfrm>
        </p:grpSpPr>
        <p:sp>
          <p:nvSpPr>
            <p:cNvPr id="17" name="object 17" descr=""/>
            <p:cNvSpPr/>
            <p:nvPr/>
          </p:nvSpPr>
          <p:spPr>
            <a:xfrm>
              <a:off x="2277105" y="239585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277105" y="239585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331106" y="239585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2331106" y="239585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327401" y="2340307"/>
            <a:ext cx="1631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 spc="-2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2707523" y="2394270"/>
            <a:ext cx="67945" cy="13970"/>
            <a:chOff x="2707523" y="2394270"/>
            <a:chExt cx="67945" cy="13970"/>
          </a:xfrm>
        </p:grpSpPr>
        <p:sp>
          <p:nvSpPr>
            <p:cNvPr id="23" name="object 23" descr=""/>
            <p:cNvSpPr/>
            <p:nvPr/>
          </p:nvSpPr>
          <p:spPr>
            <a:xfrm>
              <a:off x="2709110" y="239585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709110" y="239585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763111" y="239585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763111" y="239585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2759402" y="2327299"/>
            <a:ext cx="16510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650" spc="-2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2345" sz="675" spc="-37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baseline="-12345" sz="675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2694853" y="2131678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2551193" y="2120150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sz="45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2694853" y="2563684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2551193" y="2552150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1830842" y="2833046"/>
            <a:ext cx="902969" cy="55244"/>
            <a:chOff x="1830842" y="2833046"/>
            <a:chExt cx="902969" cy="55244"/>
          </a:xfrm>
        </p:grpSpPr>
        <p:sp>
          <p:nvSpPr>
            <p:cNvPr id="33" name="object 33" descr=""/>
            <p:cNvSpPr/>
            <p:nvPr/>
          </p:nvSpPr>
          <p:spPr>
            <a:xfrm>
              <a:off x="1850283" y="2833046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1830842" y="2871927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2282288" y="2833046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262847" y="2871927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714294" y="2833046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694853" y="2871927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81788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 b="1">
                <a:solidFill>
                  <a:srgbClr val="F9F9F9"/>
                </a:solidFill>
                <a:latin typeface="Arial"/>
                <a:cs typeface="Arial"/>
              </a:rPr>
              <a:t>Experiment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98002"/>
            <a:ext cx="3879850" cy="61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jetzt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Aufbau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”live”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analysieren.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Beachtet,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komplexer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in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einleitenden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schematischen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Aufbau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-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immer.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158562"/>
            <a:ext cx="1943973" cy="145798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/>
              <a:t>Leitet</a:t>
            </a:r>
            <a:r>
              <a:rPr dirty="0" spc="5"/>
              <a:t> </a:t>
            </a:r>
            <a:r>
              <a:rPr dirty="0" spc="-50"/>
              <a:t>aus</a:t>
            </a:r>
            <a:r>
              <a:rPr dirty="0"/>
              <a:t> der </a:t>
            </a:r>
            <a:r>
              <a:rPr dirty="0" spc="-75"/>
              <a:t>gemessenen</a:t>
            </a:r>
            <a:r>
              <a:rPr dirty="0" spc="5"/>
              <a:t> </a:t>
            </a:r>
            <a:r>
              <a:rPr dirty="0" spc="-50"/>
              <a:t>Spannung</a:t>
            </a:r>
            <a:r>
              <a:rPr dirty="0"/>
              <a:t> </a:t>
            </a:r>
            <a:r>
              <a:rPr dirty="0" spc="-20"/>
              <a:t>den</a:t>
            </a:r>
            <a:r>
              <a:rPr dirty="0"/>
              <a:t> </a:t>
            </a:r>
            <a:r>
              <a:rPr dirty="0" spc="-40"/>
              <a:t>Wiederstandswert </a:t>
            </a:r>
            <a:r>
              <a:rPr dirty="0" spc="-20"/>
              <a:t>her.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5792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>
                <a:solidFill>
                  <a:srgbClr val="F9F9F9"/>
                </a:solidFill>
              </a:rPr>
              <a:t>Simulation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Vorgehen</a:t>
            </a:r>
            <a:endParaRPr sz="12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30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34594" y="498002"/>
            <a:ext cx="3890010" cy="260985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34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Wien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-63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e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festen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Spannungsversorgung</a:t>
            </a:r>
            <a:endParaRPr sz="11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235"/>
              </a:spcBef>
            </a:pPr>
            <a:r>
              <a:rPr dirty="0" sz="1100" spc="-30" i="1">
                <a:solidFill>
                  <a:srgbClr val="22373A"/>
                </a:solidFill>
                <a:latin typeface="Arial"/>
                <a:cs typeface="Arial"/>
              </a:rPr>
              <a:t>Sine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(0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abgleichen.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302260" indent="-139065">
              <a:lnSpc>
                <a:spcPct val="100000"/>
              </a:lnSpc>
              <a:buChar char="•"/>
              <a:tabLst>
                <a:tab pos="302895" algn="l"/>
              </a:tabLst>
            </a:pP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Hierf</a:t>
            </a:r>
            <a:r>
              <a:rPr dirty="0" sz="1100" spc="-59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variieren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Trimmer bis 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Differenzspannung</a:t>
            </a:r>
            <a:endParaRPr sz="1100">
              <a:latin typeface="Arial"/>
              <a:cs typeface="Arial"/>
            </a:endParaRPr>
          </a:p>
          <a:p>
            <a:pPr marL="302260">
              <a:lnSpc>
                <a:spcPct val="100000"/>
              </a:lnSpc>
              <a:spcBef>
                <a:spcPts val="240"/>
              </a:spcBef>
            </a:pP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3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null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betr¨agt.</a:t>
            </a:r>
            <a:endParaRPr sz="1100">
              <a:latin typeface="Arial"/>
              <a:cs typeface="Arial"/>
            </a:endParaRPr>
          </a:p>
          <a:p>
            <a:pPr marL="302260" marR="195580" indent="-138430">
              <a:lnSpc>
                <a:spcPct val="118000"/>
              </a:lnSpc>
              <a:spcBef>
                <a:spcPts val="275"/>
              </a:spcBef>
              <a:buChar char="•"/>
              <a:tabLst>
                <a:tab pos="3028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Via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abgeglichen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Zustand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ann¨ahern,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Trimmer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betrachten.</a:t>
            </a:r>
            <a:endParaRPr sz="1100">
              <a:latin typeface="Arial"/>
              <a:cs typeface="Arial"/>
            </a:endParaRPr>
          </a:p>
          <a:p>
            <a:pPr marL="302260" indent="-139065">
              <a:lnSpc>
                <a:spcPct val="100000"/>
              </a:lnSpc>
              <a:spcBef>
                <a:spcPts val="509"/>
              </a:spcBef>
              <a:buChar char="•"/>
              <a:tabLst>
                <a:tab pos="302895" algn="l"/>
              </a:tabLst>
            </a:pP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Hierf</a:t>
            </a:r>
            <a:r>
              <a:rPr dirty="0" sz="1100" spc="-59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nutzen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RT</a:t>
            </a:r>
            <a:r>
              <a:rPr dirty="0" sz="1100" spc="1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directive</a:t>
            </a:r>
            <a:endParaRPr sz="1100">
              <a:latin typeface="Arial"/>
              <a:cs typeface="Arial"/>
            </a:endParaRPr>
          </a:p>
          <a:p>
            <a:pPr marL="302260" marR="43180">
              <a:lnSpc>
                <a:spcPct val="118000"/>
              </a:lnSpc>
              <a:spcBef>
                <a:spcPts val="5"/>
              </a:spcBef>
            </a:pPr>
            <a:r>
              <a:rPr dirty="0" sz="1100" spc="-25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1100" spc="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r>
              <a:rPr dirty="0" sz="1100" spc="-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RT</a:t>
            </a:r>
            <a:r>
              <a:rPr dirty="0" sz="1100" spc="1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i="1">
                <a:solidFill>
                  <a:srgbClr val="22373A"/>
                </a:solidFill>
                <a:latin typeface="Arial"/>
                <a:cs typeface="Arial"/>
              </a:rPr>
              <a:t>Anfangswert</a:t>
            </a:r>
            <a:r>
              <a:rPr dirty="0" sz="11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i="1">
                <a:solidFill>
                  <a:srgbClr val="22373A"/>
                </a:solidFill>
                <a:latin typeface="Arial"/>
                <a:cs typeface="Arial"/>
              </a:rPr>
              <a:t>Endwert</a:t>
            </a:r>
            <a:r>
              <a:rPr dirty="0" sz="1100" spc="4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i="1">
                <a:solidFill>
                  <a:srgbClr val="22373A"/>
                </a:solidFill>
                <a:latin typeface="Arial"/>
                <a:cs typeface="Arial"/>
              </a:rPr>
              <a:t>Inkrement</a:t>
            </a:r>
            <a:r>
              <a:rPr dirty="0" sz="11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tasten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ideale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Trimmereinstellung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heran.</a:t>
            </a:r>
            <a:endParaRPr sz="1100">
              <a:latin typeface="Arial"/>
              <a:cs typeface="Arial"/>
            </a:endParaRPr>
          </a:p>
          <a:p>
            <a:pPr marL="302260" marR="51435" indent="-138430">
              <a:lnSpc>
                <a:spcPct val="118000"/>
              </a:lnSpc>
              <a:spcBef>
                <a:spcPts val="275"/>
              </a:spcBef>
              <a:buChar char="•"/>
              <a:tabLst>
                <a:tab pos="3028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Mittels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Funktion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select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steps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ermitteln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besten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abgeglichen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Widerst¨ande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passen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Variable 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sukzessive</a:t>
            </a:r>
            <a:r>
              <a:rPr dirty="0" sz="11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157416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 b="1">
                <a:solidFill>
                  <a:srgbClr val="F9F9F9"/>
                </a:solidFill>
                <a:latin typeface="Arial"/>
                <a:cs typeface="Arial"/>
              </a:rPr>
              <a:t>Simulation</a:t>
            </a:r>
            <a:r>
              <a:rPr dirty="0" sz="1200" spc="8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9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35" b="1">
                <a:solidFill>
                  <a:srgbClr val="F9F9F9"/>
                </a:solidFill>
                <a:latin typeface="Arial"/>
                <a:cs typeface="Arial"/>
              </a:rPr>
              <a:t>Transient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98002"/>
            <a:ext cx="3516629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Bitte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unten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stehende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1100" spc="-56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hrt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das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durch.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987628"/>
            <a:ext cx="2916049" cy="1354962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47294" y="2396513"/>
            <a:ext cx="387032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etwa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7120Ω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Br</a:t>
            </a:r>
            <a:r>
              <a:rPr dirty="0" sz="1100" spc="-665" b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e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 b="1">
                <a:solidFill>
                  <a:srgbClr val="22373A"/>
                </a:solidFill>
                <a:latin typeface="Arial"/>
                <a:cs typeface="Arial"/>
              </a:rPr>
              <a:t>abgeglichen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ersetzen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die Variable</a:t>
            </a:r>
            <a:r>
              <a:rPr dirty="0" sz="11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11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festen</a:t>
            </a:r>
            <a:r>
              <a:rPr dirty="0" sz="11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Widerstandswert.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2770" y="76375"/>
            <a:ext cx="114173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 b="1">
                <a:solidFill>
                  <a:srgbClr val="F9F9F9"/>
                </a:solidFill>
                <a:latin typeface="Arial"/>
                <a:cs typeface="Arial"/>
              </a:rPr>
              <a:t>Simulation</a:t>
            </a:r>
            <a:r>
              <a:rPr dirty="0" sz="1200" spc="8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9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AC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7294" y="498002"/>
            <a:ext cx="3456940" cy="421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45" b="0">
                <a:latin typeface="Arial"/>
                <a:cs typeface="Arial"/>
              </a:rPr>
              <a:t>Simulieren</a:t>
            </a:r>
            <a:r>
              <a:rPr dirty="0" sz="1100" spc="-35" b="0">
                <a:latin typeface="Arial"/>
                <a:cs typeface="Arial"/>
              </a:rPr>
              <a:t> </a:t>
            </a:r>
            <a:r>
              <a:rPr dirty="0" sz="1100" b="0">
                <a:latin typeface="Arial"/>
                <a:cs typeface="Arial"/>
              </a:rPr>
              <a:t>wir</a:t>
            </a:r>
            <a:r>
              <a:rPr dirty="0" sz="1100" spc="-35" b="0">
                <a:latin typeface="Arial"/>
                <a:cs typeface="Arial"/>
              </a:rPr>
              <a:t> </a:t>
            </a:r>
            <a:r>
              <a:rPr dirty="0" sz="1100" spc="-10" b="0">
                <a:latin typeface="Arial"/>
                <a:cs typeface="Arial"/>
              </a:rPr>
              <a:t>nun</a:t>
            </a:r>
            <a:r>
              <a:rPr dirty="0" sz="1100" spc="-5" b="0">
                <a:latin typeface="Arial"/>
                <a:cs typeface="Arial"/>
              </a:rPr>
              <a:t> </a:t>
            </a:r>
            <a:r>
              <a:rPr dirty="0" sz="1100" spc="-85" b="0">
                <a:latin typeface="Arial"/>
                <a:cs typeface="Arial"/>
              </a:rPr>
              <a:t>das</a:t>
            </a:r>
            <a:r>
              <a:rPr dirty="0" sz="1100" spc="10" b="0">
                <a:latin typeface="Arial"/>
                <a:cs typeface="Arial"/>
              </a:rPr>
              <a:t> </a:t>
            </a:r>
            <a:r>
              <a:rPr dirty="0" sz="1100" spc="-35" b="0">
                <a:latin typeface="Arial"/>
                <a:cs typeface="Arial"/>
              </a:rPr>
              <a:t>Verhalten</a:t>
            </a:r>
            <a:r>
              <a:rPr dirty="0" sz="1100" spc="-5" b="0">
                <a:latin typeface="Arial"/>
                <a:cs typeface="Arial"/>
              </a:rPr>
              <a:t> </a:t>
            </a:r>
            <a:r>
              <a:rPr dirty="0" sz="1100" spc="-605" b="0">
                <a:latin typeface="Arial"/>
                <a:cs typeface="Arial"/>
              </a:rPr>
              <a:t>u</a:t>
            </a:r>
            <a:r>
              <a:rPr dirty="0" sz="1100" spc="5" b="0">
                <a:latin typeface="Arial"/>
                <a:cs typeface="Arial"/>
              </a:rPr>
              <a:t>¨</a:t>
            </a:r>
            <a:r>
              <a:rPr dirty="0" sz="1100" spc="30" b="0">
                <a:latin typeface="Arial"/>
                <a:cs typeface="Arial"/>
              </a:rPr>
              <a:t>b</a:t>
            </a:r>
            <a:r>
              <a:rPr dirty="0" sz="1100" b="0">
                <a:latin typeface="Arial"/>
                <a:cs typeface="Arial"/>
              </a:rPr>
              <a:t>er</a:t>
            </a:r>
            <a:r>
              <a:rPr dirty="0" sz="1100" spc="35" b="0">
                <a:latin typeface="Arial"/>
                <a:cs typeface="Arial"/>
              </a:rPr>
              <a:t> </a:t>
            </a:r>
            <a:r>
              <a:rPr dirty="0" sz="1100" spc="-20" b="0">
                <a:latin typeface="Arial"/>
                <a:cs typeface="Arial"/>
              </a:rPr>
              <a:t>die</a:t>
            </a:r>
            <a:r>
              <a:rPr dirty="0" sz="1100" spc="-5" b="0">
                <a:latin typeface="Arial"/>
                <a:cs typeface="Arial"/>
              </a:rPr>
              <a:t> </a:t>
            </a:r>
            <a:r>
              <a:rPr dirty="0" sz="1100" spc="-70" b="0">
                <a:latin typeface="Arial"/>
                <a:cs typeface="Arial"/>
              </a:rPr>
              <a:t>Frequenz</a:t>
            </a:r>
            <a:r>
              <a:rPr dirty="0" sz="1100" spc="-5" b="0">
                <a:latin typeface="Arial"/>
                <a:cs typeface="Arial"/>
              </a:rPr>
              <a:t> </a:t>
            </a:r>
            <a:r>
              <a:rPr dirty="0" sz="1100" spc="-10" b="0">
                <a:latin typeface="Arial"/>
                <a:cs typeface="Arial"/>
              </a:rPr>
              <a:t>via</a:t>
            </a:r>
            <a:r>
              <a:rPr dirty="0" sz="1100" spc="-5" b="0">
                <a:latin typeface="Arial"/>
                <a:cs typeface="Arial"/>
              </a:rPr>
              <a:t> </a:t>
            </a:r>
            <a:r>
              <a:rPr dirty="0" sz="1100" spc="-25" b="0">
                <a:latin typeface="Arial"/>
                <a:cs typeface="Arial"/>
              </a:rPr>
              <a:t>AC </a:t>
            </a:r>
            <a:r>
              <a:rPr dirty="0" sz="1100" spc="-10" b="0">
                <a:latin typeface="Arial"/>
                <a:cs typeface="Arial"/>
              </a:rPr>
              <a:t>Analysis.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987652"/>
            <a:ext cx="2915946" cy="1362393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729739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>
                <a:solidFill>
                  <a:srgbClr val="F9F9F9"/>
                </a:solidFill>
              </a:rPr>
              <a:t>Simulation</a:t>
            </a:r>
            <a:r>
              <a:rPr dirty="0" sz="1200" spc="6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7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AC</a:t>
            </a:r>
            <a:r>
              <a:rPr dirty="0" sz="1200" spc="7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Analyse</a:t>
            </a:r>
            <a:endParaRPr sz="12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33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96494" y="529639"/>
            <a:ext cx="4001770" cy="222504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90"/>
              </a:spcBef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Betrachten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22373A"/>
                </a:solidFill>
                <a:latin typeface="Arial"/>
                <a:cs typeface="Arial"/>
              </a:rPr>
              <a:t>zun¨achst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bzw.</a:t>
            </a:r>
            <a:r>
              <a:rPr dirty="0" sz="11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spc="-3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3888" sz="1200" spc="-1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340360" marR="199390" indent="-138430">
              <a:lnSpc>
                <a:spcPct val="118000"/>
              </a:lnSpc>
              <a:spcBef>
                <a:spcPts val="844"/>
              </a:spcBef>
              <a:buChar char="•"/>
              <a:tabLst>
                <a:tab pos="3409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rechten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Teilzweig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durch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Reihe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verbauten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Tiefpass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Hochpass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ein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Bandpassverhalten.</a:t>
            </a:r>
            <a:endParaRPr sz="1100">
              <a:latin typeface="Arial"/>
              <a:cs typeface="Arial"/>
            </a:endParaRPr>
          </a:p>
          <a:p>
            <a:pPr marL="340360" marR="116839" indent="-138430">
              <a:lnSpc>
                <a:spcPct val="118000"/>
              </a:lnSpc>
              <a:spcBef>
                <a:spcPts val="300"/>
              </a:spcBef>
              <a:buChar char="•"/>
              <a:tabLst>
                <a:tab pos="340995" algn="l"/>
              </a:tabLst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Lediglich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mittleren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Frequenzbereich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5kHz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ergibt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-1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63500" marR="43180">
              <a:lnSpc>
                <a:spcPct val="118000"/>
              </a:lnSpc>
              <a:spcBef>
                <a:spcPts val="844"/>
              </a:spcBef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Hieraus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resultiert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umgekehrtes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Differenzspannung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-1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zeigt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Bandsperre.</a:t>
            </a:r>
            <a:r>
              <a:rPr dirty="0" sz="11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Differenzspannung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26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5kHz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ideal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abgeglichen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Spannungen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3888" sz="1200" spc="19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3888" sz="1200" spc="27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heben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gegenseitig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auf.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235394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 b="1">
                <a:solidFill>
                  <a:srgbClr val="F9F9F9"/>
                </a:solidFill>
                <a:latin typeface="Arial"/>
                <a:cs typeface="Arial"/>
              </a:rPr>
              <a:t>Simulation</a:t>
            </a:r>
            <a:r>
              <a:rPr dirty="0" sz="1200" spc="6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7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AC</a:t>
            </a:r>
            <a:r>
              <a:rPr dirty="0" sz="1200" spc="7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Grenzfrequenzen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21894" y="498002"/>
            <a:ext cx="3592829" cy="10909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ja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Betrachtung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Bandpass-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bzw.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Bandsperrverhalten.</a:t>
            </a:r>
            <a:r>
              <a:rPr dirty="0" sz="1100" spc="1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bestimmen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Grenzfrequenzen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5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1100" spc="-50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11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05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beiden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Messpunkte,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3888" sz="1200" spc="17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-1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835"/>
              </a:spcBef>
              <a:buFont typeface="Arial"/>
              <a:buChar char="•"/>
              <a:tabLst>
                <a:tab pos="315595" algn="l"/>
              </a:tabLst>
            </a:pP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3888" sz="1200" spc="24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Bandpass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977</a:t>
            </a:r>
            <a:r>
              <a:rPr dirty="0" sz="11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kHz</a:t>
            </a:r>
            <a:endParaRPr sz="1100">
              <a:latin typeface="Arial"/>
              <a:cs typeface="Arial"/>
            </a:endParaRPr>
          </a:p>
          <a:p>
            <a:pPr marL="314960" indent="-139065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315595" algn="l"/>
              </a:tabLst>
            </a:pP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33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Bandsperre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977</a:t>
            </a:r>
            <a:r>
              <a:rPr dirty="0" sz="11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kHz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52" y="1840312"/>
            <a:ext cx="1620051" cy="1520589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2540" y="1835255"/>
            <a:ext cx="1620051" cy="1525647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6296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Was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ist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Wie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funktioniert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eine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Simulation?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29765"/>
            <a:ext cx="363347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klassischen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Programm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erfolgt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Eingabe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Netzliste.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968" y="1033252"/>
            <a:ext cx="2464067" cy="866273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47294" y="2097694"/>
            <a:ext cx="3789045" cy="1015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repr¨asentiert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Knoten- und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Maschenregel.</a:t>
            </a:r>
            <a:endParaRPr sz="1100">
              <a:latin typeface="Arial"/>
              <a:cs typeface="Arial"/>
            </a:endParaRPr>
          </a:p>
          <a:p>
            <a:pPr marL="12700" marR="37465">
              <a:lnSpc>
                <a:spcPct val="118000"/>
              </a:lnSpc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Viele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moderne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Simulationsprogramme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bieten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Nutzer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grafische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Bedienoberfl¨ache.</a:t>
            </a:r>
            <a:r>
              <a:rPr dirty="0" sz="11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diesem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Labor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verwendete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Programm,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XVII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392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>
                <a:solidFill>
                  <a:srgbClr val="F9F9F9"/>
                </a:solidFill>
              </a:rPr>
              <a:t>Simulation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Abgleich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mit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Theorie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21894" y="498002"/>
            <a:ext cx="3923665" cy="10153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Simulation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3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wichtig zu 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fen,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ob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das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Ergebnis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theoretische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Annahme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verifiziert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kann. </a:t>
            </a:r>
            <a:r>
              <a:rPr dirty="0" sz="1100" spc="-73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89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ernehmen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untere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baseline="-10416" sz="1200" i="1">
                <a:solidFill>
                  <a:srgbClr val="22373A"/>
                </a:solidFill>
                <a:latin typeface="Arial"/>
                <a:cs typeface="Arial"/>
              </a:rPr>
              <a:t>g</a:t>
            </a:r>
            <a:r>
              <a:rPr dirty="0" baseline="-10416" sz="1200" spc="23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95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977</a:t>
            </a:r>
            <a:r>
              <a:rPr dirty="0" sz="1100" spc="-40" i="1">
                <a:solidFill>
                  <a:srgbClr val="22373A"/>
                </a:solidFill>
                <a:latin typeface="Arial"/>
                <a:cs typeface="Arial"/>
              </a:rPr>
              <a:t>Hz</a:t>
            </a:r>
            <a:r>
              <a:rPr dirty="0" sz="1100" spc="8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betrachten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nochmals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Zeitbereich 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transiente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Simulation.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554331"/>
            <a:ext cx="2915960" cy="1369894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321894" y="3009771"/>
            <a:ext cx="379730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erwartete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Grenzfrequenz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baseline="-10416" sz="1200" i="1">
                <a:solidFill>
                  <a:srgbClr val="22373A"/>
                </a:solidFill>
                <a:latin typeface="Arial"/>
                <a:cs typeface="Arial"/>
              </a:rPr>
              <a:t>g</a:t>
            </a:r>
            <a:r>
              <a:rPr dirty="0" baseline="-10416" sz="1200" spc="3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ist,</a:t>
            </a:r>
            <a:r>
              <a:rPr dirty="0" sz="11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441335" y="3321494"/>
            <a:ext cx="143510" cy="20320"/>
            <a:chOff x="1441335" y="3321494"/>
            <a:chExt cx="143510" cy="20320"/>
          </a:xfrm>
        </p:grpSpPr>
        <p:sp>
          <p:nvSpPr>
            <p:cNvPr id="7" name="object 7" descr=""/>
            <p:cNvSpPr/>
            <p:nvPr/>
          </p:nvSpPr>
          <p:spPr>
            <a:xfrm>
              <a:off x="1441335" y="3324263"/>
              <a:ext cx="143510" cy="0"/>
            </a:xfrm>
            <a:custGeom>
              <a:avLst/>
              <a:gdLst/>
              <a:ahLst/>
              <a:cxnLst/>
              <a:rect l="l" t="t" r="r" b="b"/>
              <a:pathLst>
                <a:path w="143509" h="0">
                  <a:moveTo>
                    <a:pt x="0" y="0"/>
                  </a:moveTo>
                  <a:lnTo>
                    <a:pt x="143395" y="0"/>
                  </a:lnTo>
                </a:path>
              </a:pathLst>
            </a:custGeom>
            <a:ln w="5537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1530959" y="3339401"/>
              <a:ext cx="53975" cy="0"/>
            </a:xfrm>
            <a:custGeom>
              <a:avLst/>
              <a:gdLst/>
              <a:ahLst/>
              <a:cxnLst/>
              <a:rect l="l" t="t" r="r" b="b"/>
              <a:pathLst>
                <a:path w="53975" h="0">
                  <a:moveTo>
                    <a:pt x="0" y="0"/>
                  </a:moveTo>
                  <a:lnTo>
                    <a:pt x="53771" y="0"/>
                  </a:lnTo>
                </a:path>
              </a:pathLst>
            </a:custGeom>
            <a:ln w="4559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518259" y="3312158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321894" y="3207650"/>
            <a:ext cx="1710689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</a:rPr>
              <a:t>Leistung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1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10416" sz="1200" i="1">
                <a:solidFill>
                  <a:srgbClr val="22373A"/>
                </a:solidFill>
                <a:latin typeface="Times New Roman"/>
                <a:cs typeface="Times New Roman"/>
              </a:rPr>
              <a:t>√</a:t>
            </a:r>
            <a:r>
              <a:rPr dirty="0" baseline="31250" sz="120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31250" sz="1200" spc="71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sinkt.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386529" y="3207117"/>
            <a:ext cx="1333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35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392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0">
                <a:solidFill>
                  <a:srgbClr val="F9F9F9"/>
                </a:solidFill>
              </a:rPr>
              <a:t>Simulation</a:t>
            </a:r>
            <a:r>
              <a:rPr dirty="0" sz="1200" spc="7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Abgleich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mit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Theorie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460883" y="535963"/>
            <a:ext cx="3612515" cy="657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75895" marR="30480" indent="-138430">
              <a:lnSpc>
                <a:spcPct val="118000"/>
              </a:lnSpc>
              <a:spcBef>
                <a:spcPts val="100"/>
              </a:spcBef>
              <a:buChar char="•"/>
              <a:tabLst>
                <a:tab pos="176530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mittels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Cursor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3888" sz="1200" spc="1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95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455</a:t>
            </a:r>
            <a:r>
              <a:rPr dirty="0" sz="1100" spc="-25" i="1">
                <a:solidFill>
                  <a:srgbClr val="22373A"/>
                </a:solidFill>
                <a:latin typeface="Arial"/>
                <a:cs typeface="Arial"/>
              </a:rPr>
              <a:t>mV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3888" sz="1200" spc="20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95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321</a:t>
            </a:r>
            <a:r>
              <a:rPr dirty="0" sz="1100" spc="-25" i="1">
                <a:solidFill>
                  <a:srgbClr val="22373A"/>
                </a:solidFill>
                <a:latin typeface="Arial"/>
                <a:cs typeface="Arial"/>
              </a:rPr>
              <a:t>mV</a:t>
            </a:r>
            <a:r>
              <a:rPr dirty="0" sz="1100" spc="15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ermitteln.</a:t>
            </a:r>
            <a:endParaRPr sz="1100">
              <a:latin typeface="Arial"/>
              <a:cs typeface="Arial"/>
            </a:endParaRPr>
          </a:p>
          <a:p>
            <a:pPr marL="175895" indent="-138430">
              <a:lnSpc>
                <a:spcPct val="100000"/>
              </a:lnSpc>
              <a:spcBef>
                <a:spcPts val="540"/>
              </a:spcBef>
              <a:buChar char="•"/>
              <a:tabLst>
                <a:tab pos="176530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stimmt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Erwartungshaltung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8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erein.</a:t>
            </a:r>
            <a:endParaRPr sz="11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12150" y="1480209"/>
            <a:ext cx="9715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3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616900" y="1420316"/>
            <a:ext cx="353060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160" i="1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1100" spc="145">
                <a:solidFill>
                  <a:srgbClr val="22373A"/>
                </a:solidFill>
                <a:latin typeface="Arial"/>
                <a:cs typeface="Arial"/>
              </a:rPr>
              <a:t>=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998306" y="1403094"/>
            <a:ext cx="3441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455</a:t>
            </a:r>
            <a:r>
              <a:rPr dirty="0" sz="800" spc="-10" i="1">
                <a:solidFill>
                  <a:srgbClr val="22373A"/>
                </a:solidFill>
                <a:latin typeface="Arial"/>
                <a:cs typeface="Arial"/>
              </a:rPr>
              <a:t>mV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2011006" y="1536928"/>
            <a:ext cx="335280" cy="0"/>
          </a:xfrm>
          <a:custGeom>
            <a:avLst/>
            <a:gdLst/>
            <a:ahLst/>
            <a:cxnLst/>
            <a:rect l="l" t="t" r="r" b="b"/>
            <a:pathLst>
              <a:path w="335280" h="0">
                <a:moveTo>
                  <a:pt x="0" y="0"/>
                </a:moveTo>
                <a:lnTo>
                  <a:pt x="334860" y="0"/>
                </a:lnTo>
              </a:path>
            </a:pathLst>
          </a:custGeom>
          <a:ln w="5537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2094039" y="1440432"/>
            <a:ext cx="10287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350" i="1">
                <a:solidFill>
                  <a:srgbClr val="22373A"/>
                </a:solidFill>
                <a:latin typeface="Times New Roman"/>
                <a:cs typeface="Times New Roman"/>
              </a:rPr>
              <a:t>√</a:t>
            </a:r>
            <a:endParaRPr sz="8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196363" y="1552067"/>
            <a:ext cx="53975" cy="0"/>
          </a:xfrm>
          <a:custGeom>
            <a:avLst/>
            <a:gdLst/>
            <a:ahLst/>
            <a:cxnLst/>
            <a:rect l="l" t="t" r="r" b="b"/>
            <a:pathLst>
              <a:path w="53975" h="0">
                <a:moveTo>
                  <a:pt x="0" y="0"/>
                </a:moveTo>
                <a:lnTo>
                  <a:pt x="53771" y="0"/>
                </a:lnTo>
              </a:path>
            </a:pathLst>
          </a:custGeom>
          <a:ln w="4559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2183663" y="1524824"/>
            <a:ext cx="79375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386838" y="1420316"/>
            <a:ext cx="582295" cy="1917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195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321</a:t>
            </a:r>
            <a:r>
              <a:rPr dirty="0" sz="1100" spc="-45" i="1">
                <a:solidFill>
                  <a:srgbClr val="22373A"/>
                </a:solidFill>
                <a:latin typeface="Arial"/>
                <a:cs typeface="Arial"/>
              </a:rPr>
              <a:t>mV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86529" y="3207117"/>
            <a:ext cx="1333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36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 marR="5080">
              <a:lnSpc>
                <a:spcPct val="122700"/>
              </a:lnSpc>
              <a:spcBef>
                <a:spcPts val="90"/>
              </a:spcBef>
            </a:pPr>
            <a:r>
              <a:rPr dirty="0" spc="-30">
                <a:hlinkClick r:id="rId2" action="ppaction://hlinksldjump"/>
              </a:rPr>
              <a:t>Verwendung</a:t>
            </a:r>
            <a:r>
              <a:rPr dirty="0" spc="70">
                <a:hlinkClick r:id="rId2" action="ppaction://hlinksldjump"/>
              </a:rPr>
              <a:t> </a:t>
            </a:r>
            <a:r>
              <a:rPr dirty="0" spc="170">
                <a:hlinkClick r:id="rId2" action="ppaction://hlinksldjump"/>
              </a:rPr>
              <a:t>&amp;</a:t>
            </a:r>
            <a:r>
              <a:rPr dirty="0" spc="70">
                <a:hlinkClick r:id="rId2" action="ppaction://hlinksldjump"/>
              </a:rPr>
              <a:t> </a:t>
            </a:r>
            <a:r>
              <a:rPr dirty="0" spc="-10">
                <a:hlinkClick r:id="rId2" action="ppaction://hlinksldjump"/>
              </a:rPr>
              <a:t>Modellierung</a:t>
            </a:r>
            <a:r>
              <a:rPr dirty="0" spc="70">
                <a:hlinkClick r:id="rId2" action="ppaction://hlinksldjump"/>
              </a:rPr>
              <a:t> </a:t>
            </a:r>
            <a:r>
              <a:rPr dirty="0" spc="-25">
                <a:hlinkClick r:id="rId2" action="ppaction://hlinksldjump"/>
              </a:rPr>
              <a:t>realer</a:t>
            </a:r>
            <a:r>
              <a:rPr dirty="0" spc="-25"/>
              <a:t> </a:t>
            </a:r>
            <a:r>
              <a:rPr dirty="0" spc="-10">
                <a:hlinkClick r:id="rId2" action="ppaction://hlinksldjump"/>
              </a:rPr>
              <a:t>Bauteile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779995" y="1907406"/>
            <a:ext cx="3048635" cy="5080"/>
            <a:chOff x="779995" y="1907406"/>
            <a:chExt cx="3048635" cy="5080"/>
          </a:xfrm>
        </p:grpSpPr>
        <p:sp>
          <p:nvSpPr>
            <p:cNvPr id="4" name="object 4" descr=""/>
            <p:cNvSpPr/>
            <p:nvPr/>
          </p:nvSpPr>
          <p:spPr>
            <a:xfrm>
              <a:off x="779995" y="1907406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995" y="1907406"/>
              <a:ext cx="1524635" cy="5080"/>
            </a:xfrm>
            <a:custGeom>
              <a:avLst/>
              <a:gdLst/>
              <a:ahLst/>
              <a:cxnLst/>
              <a:rect l="l" t="t" r="r" b="b"/>
              <a:pathLst>
                <a:path w="1524635" h="5080">
                  <a:moveTo>
                    <a:pt x="0" y="5060"/>
                  </a:moveTo>
                  <a:lnTo>
                    <a:pt x="0" y="0"/>
                  </a:lnTo>
                  <a:lnTo>
                    <a:pt x="1524023" y="0"/>
                  </a:lnTo>
                  <a:lnTo>
                    <a:pt x="1524023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884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solidFill>
                  <a:srgbClr val="F9F9F9"/>
                </a:solidFill>
              </a:rPr>
              <a:t>Reale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Bauteile</a:t>
            </a:r>
            <a:r>
              <a:rPr dirty="0" sz="1200" spc="-1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modellieren</a:t>
            </a:r>
            <a:endParaRPr sz="12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37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98002"/>
            <a:ext cx="3913504" cy="26142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46685">
              <a:lnSpc>
                <a:spcPct val="118000"/>
              </a:lnSpc>
              <a:spcBef>
                <a:spcPts val="100"/>
              </a:spcBef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wunderbare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Simulationsumgebung,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allerdings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Standardbibliothek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hauseigenen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Bauteile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Linear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Technology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begrenzt.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8000"/>
              </a:lnSpc>
              <a:spcBef>
                <a:spcPts val="545"/>
              </a:spcBef>
            </a:pP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Oftmals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35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notwending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verwenden,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verf</a:t>
            </a:r>
            <a:r>
              <a:rPr dirty="0" sz="1100" spc="-62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gb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ist.</a:t>
            </a:r>
            <a:r>
              <a:rPr dirty="0" sz="11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daf</a:t>
            </a:r>
            <a:r>
              <a:rPr dirty="0" sz="1100" spc="-59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m¨ochten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gerne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TS912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modellieren.</a:t>
            </a:r>
            <a:r>
              <a:rPr dirty="0" sz="11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Operationsverst¨arker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ist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leicht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beschaffbar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g</a:t>
            </a:r>
            <a:r>
              <a:rPr dirty="0" sz="1100" spc="-55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55">
                <a:solidFill>
                  <a:srgbClr val="22373A"/>
                </a:solidFill>
                <a:latin typeface="Arial"/>
                <a:cs typeface="Arial"/>
              </a:rPr>
              <a:t>nstig.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gehen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Schritten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vor:</a:t>
            </a:r>
            <a:endParaRPr sz="1100">
              <a:latin typeface="Arial"/>
              <a:cs typeface="Arial"/>
            </a:endParaRPr>
          </a:p>
          <a:p>
            <a:pPr marL="289560" marR="553720" indent="-177165">
              <a:lnSpc>
                <a:spcPct val="118000"/>
              </a:lnSpc>
              <a:spcBef>
                <a:spcPts val="595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suchen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Internet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 b="1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model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eines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Herstellers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erstellen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Bibliothek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erstellen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2770" y="76375"/>
            <a:ext cx="13627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TS912</a:t>
            </a:r>
            <a:r>
              <a:rPr dirty="0" sz="1200" spc="14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14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F9F9F9"/>
                </a:solidFill>
                <a:latin typeface="Arial"/>
                <a:cs typeface="Arial"/>
              </a:rPr>
              <a:t>Recherche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98002"/>
            <a:ext cx="3719829" cy="61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08585">
              <a:lnSpc>
                <a:spcPct val="118000"/>
              </a:lnSpc>
              <a:spcBef>
                <a:spcPts val="100"/>
              </a:spcBef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Recherche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1100" spc="-54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Hersteller,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zum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Beispiel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ST.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https://www.st.com/en/amplifiers-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and-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comparators/ts912.html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35914" y="1352142"/>
            <a:ext cx="3895725" cy="1333500"/>
            <a:chOff x="435914" y="1352142"/>
            <a:chExt cx="3895725" cy="13335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5914" y="1663534"/>
              <a:ext cx="1944034" cy="71015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7739" y="1352142"/>
              <a:ext cx="1943874" cy="133294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41478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Subscircuit</a:t>
            </a:r>
            <a:r>
              <a:rPr dirty="0" sz="1200" spc="1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erstellen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98002"/>
            <a:ext cx="3913504" cy="1184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Model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einfache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Text-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Datei,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eingebunden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kann.</a:t>
            </a:r>
            <a:r>
              <a:rPr dirty="0" sz="11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Kopiert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Text-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Endung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.sub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TS912.sub</a:t>
            </a:r>
            <a:r>
              <a:rPr dirty="0" sz="11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speichert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Ordner:</a:t>
            </a:r>
            <a:endParaRPr sz="1100">
              <a:latin typeface="Arial"/>
              <a:cs typeface="Arial"/>
            </a:endParaRPr>
          </a:p>
          <a:p>
            <a:pPr marL="289560" indent="-15367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290195" algn="l"/>
              </a:tabLst>
            </a:pP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Windows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C:/Users/”USER”/Documents/LTspiceXVII/lib/sub</a:t>
            </a:r>
            <a:endParaRPr sz="800">
              <a:latin typeface="Arial"/>
              <a:cs typeface="Arial"/>
            </a:endParaRPr>
          </a:p>
          <a:p>
            <a:pPr marL="289560" indent="-153670">
              <a:lnSpc>
                <a:spcPct val="100000"/>
              </a:lnSpc>
              <a:spcBef>
                <a:spcPts val="229"/>
              </a:spcBef>
              <a:buAutoNum type="arabicPeriod"/>
              <a:tabLst>
                <a:tab pos="290195" algn="l"/>
              </a:tabLst>
            </a:pP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MacOS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/Users/”user”/Library/ApplicationSupport/LTspice/lib/sub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773781"/>
            <a:ext cx="1944009" cy="135937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780539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>
                <a:solidFill>
                  <a:srgbClr val="F9F9F9"/>
                </a:solidFill>
              </a:rPr>
              <a:t>LTSpice</a:t>
            </a:r>
            <a:r>
              <a:rPr dirty="0" sz="1200" spc="-1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Symbol</a:t>
            </a:r>
            <a:r>
              <a:rPr dirty="0" sz="1200" spc="-1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erstellen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421957" y="504327"/>
            <a:ext cx="3854450" cy="121285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214629" indent="-177165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15265" algn="l"/>
              </a:tabLst>
            </a:pPr>
            <a:r>
              <a:rPr dirty="0" sz="1100" spc="-645">
                <a:solidFill>
                  <a:srgbClr val="22373A"/>
                </a:solidFill>
                <a:latin typeface="Arial"/>
                <a:cs typeface="Arial"/>
              </a:rPr>
              <a:t>O</a:t>
            </a:r>
            <a:r>
              <a:rPr dirty="0" baseline="12626" sz="1650" spc="12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baseline="12626" sz="1650" spc="-2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ffnet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¨offnet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soeben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erstellte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File.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21526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Mac:</a:t>
            </a:r>
            <a:r>
              <a:rPr dirty="0" sz="11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More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Choices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2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Open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Other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Type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of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File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215265" algn="l"/>
              </a:tabLst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Windows: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Drag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and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Drop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der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Datei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endParaRPr sz="1100">
              <a:latin typeface="Arial"/>
              <a:cs typeface="Arial"/>
            </a:endParaRPr>
          </a:p>
          <a:p>
            <a:pPr marL="214629" marR="30480" indent="-177165">
              <a:lnSpc>
                <a:spcPct val="118000"/>
              </a:lnSpc>
              <a:buAutoNum type="arabicPeriod"/>
              <a:tabLst>
                <a:tab pos="21526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Jetzt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markiert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Zeile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.subckt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rechten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Maustaste</a:t>
            </a:r>
            <a:endParaRPr sz="1100">
              <a:latin typeface="Arial"/>
              <a:cs typeface="Arial"/>
            </a:endParaRPr>
          </a:p>
          <a:p>
            <a:pPr marL="214629" indent="-177165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21526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”Create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Symbol”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791795"/>
            <a:ext cx="2332720" cy="1403207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40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38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>
                <a:solidFill>
                  <a:srgbClr val="F9F9F9"/>
                </a:solidFill>
              </a:rPr>
              <a:t>LTSpice</a:t>
            </a:r>
            <a:r>
              <a:rPr dirty="0" sz="120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Symbol</a:t>
            </a:r>
            <a:r>
              <a:rPr dirty="0" sz="1200" spc="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modellieren</a:t>
            </a:r>
            <a:r>
              <a:rPr dirty="0" sz="1200" spc="-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1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98002"/>
            <a:ext cx="3827779" cy="1212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ihr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Zeichentool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kreativ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r>
              <a:rPr dirty="0" sz="11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Wichtig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ist,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Attribute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korrekt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einstellt.</a:t>
            </a:r>
            <a:r>
              <a:rPr dirty="0" sz="11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kommt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Attribut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Dialog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(Edit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1100" spc="2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Attributes)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.Die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Pin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Nummerierung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3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ereinstimmen,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klickt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rechten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Maustate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Pin.</a:t>
            </a:r>
            <a:r>
              <a:rPr dirty="0" sz="11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Benamung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Pins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1100" spc="-59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rlich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¨andern.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752209"/>
            <a:ext cx="2332817" cy="1703790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38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35">
                <a:solidFill>
                  <a:srgbClr val="F9F9F9"/>
                </a:solidFill>
              </a:rPr>
              <a:t>LTSpice</a:t>
            </a:r>
            <a:r>
              <a:rPr dirty="0" sz="1200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Symbol</a:t>
            </a:r>
            <a:r>
              <a:rPr dirty="0" sz="1200" spc="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modellieren</a:t>
            </a:r>
            <a:r>
              <a:rPr dirty="0" sz="1200" spc="-5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2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98002"/>
            <a:ext cx="3913504" cy="6191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Zudem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m</a:t>
            </a:r>
            <a:r>
              <a:rPr dirty="0" sz="1100" spc="-66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ssen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Bezug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definieren.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stellt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sicher,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ModelFile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zuvor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gespeichertes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File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zeigt.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(TS912.sub)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1193226"/>
            <a:ext cx="2332817" cy="1976414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030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10">
                <a:solidFill>
                  <a:srgbClr val="F9F9F9"/>
                </a:solidFill>
              </a:rPr>
              <a:t>Bauteil</a:t>
            </a:r>
            <a:r>
              <a:rPr dirty="0" sz="1200" spc="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verwenden</a:t>
            </a:r>
            <a:endParaRPr sz="12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43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529639"/>
            <a:ext cx="3869054" cy="237045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nun: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buAutoNum type="arabicPeriod"/>
              <a:tabLst>
                <a:tab pos="2901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subcircuit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heruntergeladen</a:t>
            </a:r>
            <a:endParaRPr sz="1100">
              <a:latin typeface="Arial"/>
              <a:cs typeface="Arial"/>
            </a:endParaRPr>
          </a:p>
          <a:p>
            <a:pPr marL="289560" marR="508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Ihn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Namen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TS912.sub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 b="1">
                <a:solidFill>
                  <a:srgbClr val="22373A"/>
                </a:solidFill>
                <a:latin typeface="Arial"/>
                <a:cs typeface="Arial"/>
              </a:rPr>
              <a:t>sub</a:t>
            </a:r>
            <a:r>
              <a:rPr dirty="0" sz="11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Ordner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LTspice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gespeichert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540"/>
              </a:spcBef>
              <a:buAutoNum type="arabicPeriod"/>
              <a:tabLst>
                <a:tab pos="290195" algn="l"/>
              </a:tabLst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Aus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subscircuit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ein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535"/>
              </a:spcBef>
              <a:buAutoNum type="arabicPeriod"/>
              <a:tabLst>
                <a:tab pos="290195" algn="l"/>
              </a:tabLst>
            </a:pP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Symbol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angepasst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verlinkt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Jetzt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1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11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(F2)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10">
                <a:solidFill>
                  <a:srgbClr val="22373A"/>
                </a:solidFill>
                <a:latin typeface="Arial"/>
                <a:cs typeface="Arial"/>
              </a:rPr>
              <a:t>Men</a:t>
            </a:r>
            <a:r>
              <a:rPr dirty="0" sz="1100" spc="-49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110">
                <a:solidFill>
                  <a:srgbClr val="22373A"/>
                </a:solidFill>
                <a:latin typeface="Arial"/>
                <a:cs typeface="Arial"/>
              </a:rPr>
              <a:t>¨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AutoGenerated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unseren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TS912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laden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endParaRPr sz="1100">
              <a:latin typeface="Arial"/>
              <a:cs typeface="Arial"/>
            </a:endParaRPr>
          </a:p>
          <a:p>
            <a:pPr marL="12700" marR="136525">
              <a:lnSpc>
                <a:spcPct val="118000"/>
              </a:lnSpc>
              <a:spcBef>
                <a:spcPts val="545"/>
              </a:spcBef>
            </a:pP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Hint:</a:t>
            </a:r>
            <a:r>
              <a:rPr dirty="0" sz="1100" spc="1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Mac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m</a:t>
            </a:r>
            <a:r>
              <a:rPr dirty="0" sz="1100" spc="-675" b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5" b="1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sst</a:t>
            </a:r>
            <a:r>
              <a:rPr dirty="0" sz="11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11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11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Erstellen</a:t>
            </a:r>
            <a:r>
              <a:rPr dirty="0" sz="11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einmal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neu</a:t>
            </a:r>
            <a:r>
              <a:rPr dirty="0" sz="1100" spc="-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starten.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88480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Was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ist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Installation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120">
                <a:solidFill>
                  <a:srgbClr val="F9F9F9"/>
                </a:solidFill>
              </a:rPr>
              <a:t>&amp;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-35">
                <a:solidFill>
                  <a:srgbClr val="F9F9F9"/>
                </a:solidFill>
              </a:rPr>
              <a:t>Features</a:t>
            </a:r>
            <a:endParaRPr sz="12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3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57643"/>
            <a:ext cx="3562350" cy="125730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Punkte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eingebettete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Hyperlinks:</a:t>
            </a:r>
            <a:endParaRPr sz="1100">
              <a:latin typeface="Arial"/>
              <a:cs typeface="Arial"/>
            </a:endParaRPr>
          </a:p>
          <a:p>
            <a:pPr marL="289560" indent="-177800">
              <a:lnSpc>
                <a:spcPct val="100000"/>
              </a:lnSpc>
              <a:spcBef>
                <a:spcPts val="835"/>
              </a:spcBef>
              <a:buAutoNum type="arabicPeriod"/>
              <a:tabLst>
                <a:tab pos="290195" algn="l"/>
              </a:tabLst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Hier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findet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Ihr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alle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Infos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vom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Hersteller,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40" b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analog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1100" spc="-50" b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devices</a:t>
            </a:r>
            <a:endParaRPr sz="1100">
              <a:latin typeface="Arial"/>
              <a:cs typeface="Arial"/>
            </a:endParaRPr>
          </a:p>
          <a:p>
            <a:pPr marL="289560" marR="443865" indent="-177165">
              <a:lnSpc>
                <a:spcPct val="118000"/>
              </a:lnSpc>
              <a:buAutoNum type="arabicPeriod"/>
              <a:tabLst>
                <a:tab pos="290195" algn="l"/>
              </a:tabLst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Installer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fuer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3"/>
              </a:rPr>
              <a:t>MacOs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  <a:hlinkClick r:id="rId3"/>
              </a:rPr>
              <a:t>http://ltspice.analog.com/software/LTspice.dmg</a:t>
            </a:r>
            <a:endParaRPr sz="1100">
              <a:latin typeface="Arial"/>
              <a:cs typeface="Arial"/>
            </a:endParaRPr>
          </a:p>
          <a:p>
            <a:pPr marL="289560" marR="241935" indent="-177165">
              <a:lnSpc>
                <a:spcPct val="118000"/>
              </a:lnSpc>
              <a:buAutoNum type="arabicPeriod"/>
              <a:tabLst>
                <a:tab pos="290195" algn="l"/>
              </a:tabLst>
            </a:pPr>
            <a:r>
              <a:rPr dirty="0" sz="1100" spc="-3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Installer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fuer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  <a:hlinkClick r:id="rId4"/>
              </a:rPr>
              <a:t>Windows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  <a:hlinkClick r:id="rId4"/>
              </a:rPr>
              <a:t>http://ltspice.analog.com/software/LTspiceXVII.exe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7295" y="1408224"/>
            <a:ext cx="2758440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Projekt</a:t>
            </a:r>
            <a:r>
              <a:rPr dirty="0" sz="1400" spc="15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5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-</a:t>
            </a:r>
            <a:r>
              <a:rPr dirty="0" sz="1400" spc="16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dirty="0" sz="1400" spc="-13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T</a:t>
            </a:r>
            <a:r>
              <a:rPr dirty="0" sz="1400" spc="-1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em</a:t>
            </a:r>
            <a:r>
              <a:rPr dirty="0" sz="1400" spc="2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p</a:t>
            </a:r>
            <a:r>
              <a:rPr dirty="0" sz="1400" spc="-1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eraturmess</a:t>
            </a:r>
            <a:r>
              <a:rPr dirty="0" sz="1400" spc="-6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b</a:t>
            </a:r>
            <a:r>
              <a:rPr dirty="0" sz="1400" spc="-1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r</a:t>
            </a:r>
            <a:r>
              <a:rPr dirty="0" sz="1400" spc="-869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u</a:t>
            </a:r>
            <a:r>
              <a:rPr dirty="0" sz="1400" spc="-1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¨</a:t>
            </a:r>
            <a:r>
              <a:rPr dirty="0" sz="1400" spc="-1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c</a:t>
            </a:r>
            <a:r>
              <a:rPr dirty="0" sz="1400" spc="-6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k</a:t>
            </a:r>
            <a:r>
              <a:rPr dirty="0" sz="1400" spc="-15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 descr="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995" y="1776457"/>
              <a:ext cx="1820545" cy="5080"/>
            </a:xfrm>
            <a:custGeom>
              <a:avLst/>
              <a:gdLst/>
              <a:ahLst/>
              <a:cxnLst/>
              <a:rect l="l" t="t" r="r" b="b"/>
              <a:pathLst>
                <a:path w="1820545" h="5080">
                  <a:moveTo>
                    <a:pt x="0" y="5060"/>
                  </a:moveTo>
                  <a:lnTo>
                    <a:pt x="0" y="0"/>
                  </a:lnTo>
                  <a:lnTo>
                    <a:pt x="1820381" y="0"/>
                  </a:lnTo>
                  <a:lnTo>
                    <a:pt x="1820381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97370" y="76375"/>
            <a:ext cx="7340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740" b="1">
                <a:solidFill>
                  <a:srgbClr val="F9F9F9"/>
                </a:solidFill>
                <a:latin typeface="Arial"/>
                <a:cs typeface="Arial"/>
              </a:rPr>
              <a:t>U</a:t>
            </a:r>
            <a:r>
              <a:rPr dirty="0" baseline="13888" sz="1800" spc="202" b="1">
                <a:solidFill>
                  <a:srgbClr val="F9F9F9"/>
                </a:solidFill>
                <a:latin typeface="Arial"/>
                <a:cs typeface="Arial"/>
              </a:rPr>
              <a:t>¨</a:t>
            </a:r>
            <a:r>
              <a:rPr dirty="0" sz="1200" spc="45" b="1">
                <a:solidFill>
                  <a:srgbClr val="F9F9F9"/>
                </a:solidFill>
                <a:latin typeface="Arial"/>
                <a:cs typeface="Arial"/>
              </a:rPr>
              <a:t>b</a:t>
            </a:r>
            <a:r>
              <a:rPr dirty="0" sz="1200" spc="10" b="1">
                <a:solidFill>
                  <a:srgbClr val="F9F9F9"/>
                </a:solidFill>
                <a:latin typeface="Arial"/>
                <a:cs typeface="Arial"/>
              </a:rPr>
              <a:t>erbl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i</a:t>
            </a:r>
            <a:r>
              <a:rPr dirty="0" sz="1200" spc="10" b="1">
                <a:solidFill>
                  <a:srgbClr val="F9F9F9"/>
                </a:solidFill>
                <a:latin typeface="Arial"/>
                <a:cs typeface="Arial"/>
              </a:rPr>
              <a:t>ck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495652"/>
            <a:ext cx="3888070" cy="2616203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35509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70">
                <a:solidFill>
                  <a:srgbClr val="F9F9F9"/>
                </a:solidFill>
              </a:rPr>
              <a:t>Vorgehenhensweise</a:t>
            </a:r>
            <a:endParaRPr sz="12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45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98002"/>
            <a:ext cx="3648710" cy="24168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100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diesem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Zeitpunkt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sollten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alle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Lage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sein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einfache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Simulationen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DC-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,AC-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durchf</a:t>
            </a:r>
            <a:r>
              <a:rPr dirty="0" sz="1100" spc="-62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hren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k¨onnen.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sollten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Bauteileditor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grundlegenden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Schematic-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Funktionen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(Rotate,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Cut,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1100" spc="-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5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1100" spc="1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sicher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beherrschen.</a:t>
            </a:r>
            <a:endParaRPr sz="1100">
              <a:latin typeface="Arial"/>
              <a:cs typeface="Arial"/>
            </a:endParaRPr>
          </a:p>
          <a:p>
            <a:pPr marL="12700" marR="6350">
              <a:lnSpc>
                <a:spcPct val="118000"/>
              </a:lnSpc>
              <a:spcBef>
                <a:spcPts val="545"/>
              </a:spcBef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Bruecke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dir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vorgestellten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Bestandteile 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St</a:t>
            </a:r>
            <a:r>
              <a:rPr dirty="0" sz="1100" spc="-59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ck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1100" spc="-54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St</a:t>
            </a:r>
            <a:r>
              <a:rPr dirty="0" sz="1100" spc="-59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ck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aufbauen.</a:t>
            </a:r>
            <a:r>
              <a:rPr dirty="0" sz="11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Bitte</a:t>
            </a:r>
            <a:r>
              <a:rPr dirty="0" sz="11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beachtet</a:t>
            </a:r>
            <a:r>
              <a:rPr dirty="0" sz="11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Folgendes:</a:t>
            </a:r>
            <a:endParaRPr sz="1100">
              <a:latin typeface="Arial"/>
              <a:cs typeface="Arial"/>
            </a:endParaRPr>
          </a:p>
          <a:p>
            <a:pPr algn="just" marL="289560" marR="43180" indent="-177165">
              <a:lnSpc>
                <a:spcPct val="118000"/>
              </a:lnSpc>
              <a:spcBef>
                <a:spcPts val="844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Bitte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speichert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alle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Zwischenschritte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ab,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Teile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sp¨ater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wiederverwenden</a:t>
            </a:r>
            <a:endParaRPr sz="1100">
              <a:latin typeface="Arial"/>
              <a:cs typeface="Arial"/>
            </a:endParaRPr>
          </a:p>
          <a:p>
            <a:pPr algn="just" marL="289560" marR="114935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290195" algn="l"/>
              </a:tabLst>
            </a:pP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Fragen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bitten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MS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Teams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zu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benachrichtigen,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sodass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euren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Fortschritt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gut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wie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m¨oglich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unterst</a:t>
            </a:r>
            <a:r>
              <a:rPr dirty="0" sz="1100" spc="-62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tzen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k¨onnen.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873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15">
                <a:solidFill>
                  <a:srgbClr val="F9F9F9"/>
                </a:solidFill>
              </a:rPr>
              <a:t>Mess</a:t>
            </a:r>
            <a:r>
              <a:rPr dirty="0" sz="1200" spc="-60">
                <a:solidFill>
                  <a:srgbClr val="F9F9F9"/>
                </a:solidFill>
              </a:rPr>
              <a:t>b</a:t>
            </a:r>
            <a:r>
              <a:rPr dirty="0" sz="1200" spc="-15">
                <a:solidFill>
                  <a:srgbClr val="F9F9F9"/>
                </a:solidFill>
              </a:rPr>
              <a:t>r</a:t>
            </a:r>
            <a:r>
              <a:rPr dirty="0" sz="1200" spc="-750">
                <a:solidFill>
                  <a:srgbClr val="F9F9F9"/>
                </a:solidFill>
              </a:rPr>
              <a:t>u</a:t>
            </a:r>
            <a:r>
              <a:rPr dirty="0" sz="1200" spc="-10">
                <a:solidFill>
                  <a:srgbClr val="F9F9F9"/>
                </a:solidFill>
              </a:rPr>
              <a:t>¨</a:t>
            </a:r>
            <a:r>
              <a:rPr dirty="0" sz="1200" spc="-15">
                <a:solidFill>
                  <a:srgbClr val="F9F9F9"/>
                </a:solidFill>
              </a:rPr>
              <a:t>c</a:t>
            </a:r>
            <a:r>
              <a:rPr dirty="0" sz="1200" spc="-60">
                <a:solidFill>
                  <a:srgbClr val="F9F9F9"/>
                </a:solidFill>
              </a:rPr>
              <a:t>k</a:t>
            </a:r>
            <a:r>
              <a:rPr dirty="0" sz="1200" spc="-15">
                <a:solidFill>
                  <a:srgbClr val="F9F9F9"/>
                </a:solidFill>
              </a:rPr>
              <a:t>e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Arbeitspunktanalyse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21894" y="498002"/>
            <a:ext cx="3851910" cy="8172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 marR="30480">
              <a:lnSpc>
                <a:spcPct val="118000"/>
              </a:lnSpc>
              <a:spcBef>
                <a:spcPts val="100"/>
              </a:spcBef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Grundlage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1100" spc="-54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6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60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Messbruecke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bildet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einfache </a:t>
            </a: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Wheatstonesche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Brueckenschaltung.</a:t>
            </a:r>
            <a:r>
              <a:rPr dirty="0" sz="1100" spc="11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Wiederholung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findet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ihr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unten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Berechnung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Brueckenspannung.</a:t>
            </a:r>
            <a:r>
              <a:rPr dirty="0" sz="1100" spc="1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3888" sz="120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3888" sz="1200" spc="-1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.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913728" y="1668166"/>
            <a:ext cx="960119" cy="872490"/>
            <a:chOff x="913728" y="1668166"/>
            <a:chExt cx="960119" cy="872490"/>
          </a:xfrm>
        </p:grpSpPr>
        <p:sp>
          <p:nvSpPr>
            <p:cNvPr id="5" name="object 5" descr=""/>
            <p:cNvSpPr/>
            <p:nvPr/>
          </p:nvSpPr>
          <p:spPr>
            <a:xfrm>
              <a:off x="954196" y="1674937"/>
              <a:ext cx="918210" cy="596265"/>
            </a:xfrm>
            <a:custGeom>
              <a:avLst/>
              <a:gdLst/>
              <a:ahLst/>
              <a:cxnLst/>
              <a:rect l="l" t="t" r="r" b="b"/>
              <a:pathLst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432005" y="0"/>
                  </a:lnTo>
                </a:path>
                <a:path w="918210" h="596264">
                  <a:moveTo>
                    <a:pt x="432005" y="0"/>
                  </a:moveTo>
                  <a:lnTo>
                    <a:pt x="864010" y="0"/>
                  </a:lnTo>
                </a:path>
                <a:path w="918210" h="596264">
                  <a:moveTo>
                    <a:pt x="0" y="0"/>
                  </a:moveTo>
                  <a:lnTo>
                    <a:pt x="0" y="0"/>
                  </a:lnTo>
                  <a:lnTo>
                    <a:pt x="0" y="393124"/>
                  </a:lnTo>
                </a:path>
                <a:path w="918210" h="596264">
                  <a:moveTo>
                    <a:pt x="432005" y="0"/>
                  </a:moveTo>
                  <a:lnTo>
                    <a:pt x="432005" y="108001"/>
                  </a:lnTo>
                </a:path>
                <a:path w="918210" h="596264">
                  <a:moveTo>
                    <a:pt x="864010" y="0"/>
                  </a:moveTo>
                  <a:lnTo>
                    <a:pt x="864010" y="108001"/>
                  </a:lnTo>
                </a:path>
                <a:path w="918210" h="596264">
                  <a:moveTo>
                    <a:pt x="432005" y="108001"/>
                  </a:moveTo>
                  <a:lnTo>
                    <a:pt x="432005" y="108001"/>
                  </a:lnTo>
                  <a:lnTo>
                    <a:pt x="432005" y="164161"/>
                  </a:lnTo>
                </a:path>
                <a:path w="918210" h="596264">
                  <a:moveTo>
                    <a:pt x="432005" y="267843"/>
                  </a:moveTo>
                  <a:lnTo>
                    <a:pt x="432005" y="324003"/>
                  </a:lnTo>
                </a:path>
                <a:path w="918210" h="596264">
                  <a:moveTo>
                    <a:pt x="432005" y="540006"/>
                  </a:moveTo>
                  <a:lnTo>
                    <a:pt x="432005" y="540006"/>
                  </a:lnTo>
                  <a:lnTo>
                    <a:pt x="432005" y="596166"/>
                  </a:lnTo>
                </a:path>
                <a:path w="918210" h="596264">
                  <a:moveTo>
                    <a:pt x="432005" y="324003"/>
                  </a:moveTo>
                  <a:lnTo>
                    <a:pt x="432005" y="540006"/>
                  </a:lnTo>
                </a:path>
                <a:path w="918210" h="596264">
                  <a:moveTo>
                    <a:pt x="432005" y="432005"/>
                  </a:moveTo>
                  <a:lnTo>
                    <a:pt x="432005" y="432005"/>
                  </a:lnTo>
                  <a:lnTo>
                    <a:pt x="459005" y="432005"/>
                  </a:lnTo>
                </a:path>
                <a:path w="918210" h="596264">
                  <a:moveTo>
                    <a:pt x="459005" y="432005"/>
                  </a:moveTo>
                  <a:lnTo>
                    <a:pt x="486005" y="432005"/>
                  </a:lnTo>
                </a:path>
                <a:path w="918210" h="596264">
                  <a:moveTo>
                    <a:pt x="864010" y="324003"/>
                  </a:moveTo>
                  <a:lnTo>
                    <a:pt x="864010" y="540006"/>
                  </a:lnTo>
                </a:path>
                <a:path w="918210" h="596264">
                  <a:moveTo>
                    <a:pt x="864010" y="432005"/>
                  </a:moveTo>
                  <a:lnTo>
                    <a:pt x="864010" y="432005"/>
                  </a:lnTo>
                  <a:lnTo>
                    <a:pt x="891010" y="432005"/>
                  </a:lnTo>
                </a:path>
                <a:path w="918210" h="596264">
                  <a:moveTo>
                    <a:pt x="891010" y="432005"/>
                  </a:moveTo>
                  <a:lnTo>
                    <a:pt x="918011" y="432005"/>
                  </a:lnTo>
                </a:path>
                <a:path w="918210" h="596264">
                  <a:moveTo>
                    <a:pt x="864010" y="108001"/>
                  </a:moveTo>
                  <a:lnTo>
                    <a:pt x="864010" y="108001"/>
                  </a:lnTo>
                  <a:lnTo>
                    <a:pt x="864010" y="164161"/>
                  </a:lnTo>
                </a:path>
                <a:path w="918210" h="596264">
                  <a:moveTo>
                    <a:pt x="864010" y="267843"/>
                  </a:moveTo>
                  <a:lnTo>
                    <a:pt x="864010" y="324003"/>
                  </a:lnTo>
                </a:path>
                <a:path w="918210" h="596264">
                  <a:moveTo>
                    <a:pt x="864010" y="540006"/>
                  </a:moveTo>
                  <a:lnTo>
                    <a:pt x="864010" y="540006"/>
                  </a:lnTo>
                  <a:lnTo>
                    <a:pt x="864010" y="596166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949013" y="166975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949013" y="1669753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954196" y="2145823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12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915315" y="2068061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5">
                  <a:moveTo>
                    <a:pt x="77762" y="38881"/>
                  </a:moveTo>
                  <a:lnTo>
                    <a:pt x="74706" y="23746"/>
                  </a:lnTo>
                  <a:lnTo>
                    <a:pt x="66374" y="11387"/>
                  </a:lnTo>
                  <a:lnTo>
                    <a:pt x="54015" y="3055"/>
                  </a:lnTo>
                  <a:lnTo>
                    <a:pt x="38881" y="0"/>
                  </a:lnTo>
                  <a:lnTo>
                    <a:pt x="23746" y="3055"/>
                  </a:lnTo>
                  <a:lnTo>
                    <a:pt x="11387" y="11387"/>
                  </a:lnTo>
                  <a:lnTo>
                    <a:pt x="3055" y="23746"/>
                  </a:lnTo>
                  <a:lnTo>
                    <a:pt x="0" y="38881"/>
                  </a:lnTo>
                  <a:lnTo>
                    <a:pt x="3055" y="54015"/>
                  </a:lnTo>
                  <a:lnTo>
                    <a:pt x="11387" y="66374"/>
                  </a:lnTo>
                  <a:lnTo>
                    <a:pt x="23746" y="74707"/>
                  </a:lnTo>
                  <a:lnTo>
                    <a:pt x="38881" y="77762"/>
                  </a:lnTo>
                  <a:lnTo>
                    <a:pt x="54015" y="74707"/>
                  </a:lnTo>
                  <a:lnTo>
                    <a:pt x="66374" y="66374"/>
                  </a:lnTo>
                  <a:lnTo>
                    <a:pt x="74706" y="54015"/>
                  </a:lnTo>
                  <a:lnTo>
                    <a:pt x="77762" y="38881"/>
                  </a:lnTo>
                  <a:close/>
                </a:path>
                <a:path w="78105" h="78105">
                  <a:moveTo>
                    <a:pt x="38881" y="0"/>
                  </a:moveTo>
                  <a:lnTo>
                    <a:pt x="38881" y="77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386202" y="2374786"/>
              <a:ext cx="432434" cy="164465"/>
            </a:xfrm>
            <a:custGeom>
              <a:avLst/>
              <a:gdLst/>
              <a:ahLst/>
              <a:cxnLst/>
              <a:rect l="l" t="t" r="r" b="b"/>
              <a:pathLst>
                <a:path w="432435" h="164464">
                  <a:moveTo>
                    <a:pt x="0" y="0"/>
                  </a:moveTo>
                  <a:lnTo>
                    <a:pt x="0" y="56160"/>
                  </a:lnTo>
                </a:path>
                <a:path w="432435" h="164464">
                  <a:moveTo>
                    <a:pt x="0" y="56160"/>
                  </a:moveTo>
                  <a:lnTo>
                    <a:pt x="0" y="164161"/>
                  </a:lnTo>
                </a:path>
                <a:path w="432435" h="164464">
                  <a:moveTo>
                    <a:pt x="432005" y="0"/>
                  </a:moveTo>
                  <a:lnTo>
                    <a:pt x="432005" y="56160"/>
                  </a:lnTo>
                </a:path>
                <a:path w="432435" h="164464">
                  <a:moveTo>
                    <a:pt x="432005" y="56160"/>
                  </a:moveTo>
                  <a:lnTo>
                    <a:pt x="432005" y="16416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767994" y="2042047"/>
            <a:ext cx="16446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1366761" y="183757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1223106" y="1826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1366761" y="226958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1223106" y="2258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379431" y="2100171"/>
            <a:ext cx="67945" cy="13970"/>
            <a:chOff x="1379431" y="2100171"/>
            <a:chExt cx="67945" cy="13970"/>
          </a:xfrm>
        </p:grpSpPr>
        <p:sp>
          <p:nvSpPr>
            <p:cNvPr id="17" name="object 17" descr=""/>
            <p:cNvSpPr/>
            <p:nvPr/>
          </p:nvSpPr>
          <p:spPr>
            <a:xfrm>
              <a:off x="1381018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381018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35019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35019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1431323" y="2046208"/>
            <a:ext cx="163195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450" spc="-2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1811436" y="2100171"/>
            <a:ext cx="67945" cy="13970"/>
            <a:chOff x="1811436" y="2100171"/>
            <a:chExt cx="67945" cy="13970"/>
          </a:xfrm>
        </p:grpSpPr>
        <p:sp>
          <p:nvSpPr>
            <p:cNvPr id="23" name="object 23" descr=""/>
            <p:cNvSpPr/>
            <p:nvPr/>
          </p:nvSpPr>
          <p:spPr>
            <a:xfrm>
              <a:off x="1813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1813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867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867024" y="210175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1863316" y="2033200"/>
            <a:ext cx="16510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sz="650" spc="-2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2345" sz="675" spc="-37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baseline="-12345" sz="675">
              <a:latin typeface="Arial"/>
              <a:cs typeface="Arial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798766" y="1837579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1655107" y="1826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sz="450">
              <a:latin typeface="Arial"/>
              <a:cs typeface="Arial"/>
            </a:endParaRPr>
          </a:p>
        </p:txBody>
      </p:sp>
      <p:sp>
        <p:nvSpPr>
          <p:cNvPr id="30" name="object 30" descr=""/>
          <p:cNvSpPr/>
          <p:nvPr/>
        </p:nvSpPr>
        <p:spPr>
          <a:xfrm>
            <a:off x="1798766" y="2269585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 txBox="1"/>
          <p:nvPr/>
        </p:nvSpPr>
        <p:spPr>
          <a:xfrm>
            <a:off x="1655107" y="2258051"/>
            <a:ext cx="162560" cy="1257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8547" sz="97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450" spc="-25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450">
              <a:latin typeface="Arial"/>
              <a:cs typeface="Arial"/>
            </a:endParaRPr>
          </a:p>
        </p:txBody>
      </p:sp>
      <p:grpSp>
        <p:nvGrpSpPr>
          <p:cNvPr id="32" name="object 32" descr=""/>
          <p:cNvGrpSpPr/>
          <p:nvPr/>
        </p:nvGrpSpPr>
        <p:grpSpPr>
          <a:xfrm>
            <a:off x="934756" y="2538947"/>
            <a:ext cx="902969" cy="55244"/>
            <a:chOff x="934756" y="2538947"/>
            <a:chExt cx="902969" cy="55244"/>
          </a:xfrm>
        </p:grpSpPr>
        <p:sp>
          <p:nvSpPr>
            <p:cNvPr id="33" name="object 33" descr=""/>
            <p:cNvSpPr/>
            <p:nvPr/>
          </p:nvSpPr>
          <p:spPr>
            <a:xfrm>
              <a:off x="954196" y="253894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934756" y="257782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386202" y="253894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1366761" y="257782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1818207" y="2538947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1798766" y="2577828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 descr=""/>
          <p:cNvSpPr txBox="1"/>
          <p:nvPr/>
        </p:nvSpPr>
        <p:spPr>
          <a:xfrm>
            <a:off x="2850197" y="2109758"/>
            <a:ext cx="11557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25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endParaRPr sz="5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46</a:t>
            </a:r>
          </a:p>
        </p:txBody>
      </p:sp>
      <p:sp>
        <p:nvSpPr>
          <p:cNvPr id="40" name="object 40" descr=""/>
          <p:cNvSpPr txBox="1"/>
          <p:nvPr/>
        </p:nvSpPr>
        <p:spPr>
          <a:xfrm>
            <a:off x="3166656" y="2172915"/>
            <a:ext cx="61023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0185" algn="l"/>
                <a:tab pos="563245" algn="l"/>
              </a:tabLst>
            </a:pPr>
            <a:r>
              <a:rPr dirty="0" sz="500" spc="-5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500">
                <a:solidFill>
                  <a:srgbClr val="22373A"/>
                </a:solidFill>
                <a:latin typeface="Arial"/>
                <a:cs typeface="Arial"/>
              </a:rPr>
              <a:t>	2</a:t>
            </a:r>
            <a:r>
              <a:rPr dirty="0" sz="500" spc="325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500" spc="-50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sz="5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500" spc="-50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 descr=""/>
          <p:cNvSpPr txBox="1"/>
          <p:nvPr/>
        </p:nvSpPr>
        <p:spPr>
          <a:xfrm>
            <a:off x="2771025" y="2017628"/>
            <a:ext cx="1150620" cy="1784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4485">
              <a:lnSpc>
                <a:spcPts val="605"/>
              </a:lnSpc>
              <a:spcBef>
                <a:spcPts val="95"/>
              </a:spcBef>
            </a:pPr>
            <a:r>
              <a:rPr dirty="0" u="sng" sz="600" spc="26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 </a:t>
            </a:r>
            <a:r>
              <a:rPr dirty="0" u="sng" sz="600" spc="-2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3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</a:t>
            </a:r>
            <a:r>
              <a:rPr dirty="0" u="sng" baseline="-11111" sz="750" spc="-127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3</a:t>
            </a:r>
            <a:r>
              <a:rPr dirty="0" u="sng" baseline="-11111" sz="750" spc="104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22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−</a:t>
            </a:r>
            <a:r>
              <a:rPr dirty="0" u="sng" sz="600" spc="-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-2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3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4</a:t>
            </a:r>
            <a:r>
              <a:rPr dirty="0" u="sng" baseline="-11111" sz="750" spc="-13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sz="6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R</a:t>
            </a:r>
            <a:r>
              <a:rPr dirty="0" u="sng" baseline="-11111" sz="750" spc="-37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1</a:t>
            </a:r>
            <a:r>
              <a:rPr dirty="0" u="sng" baseline="-11111" sz="750" spc="75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endParaRPr baseline="-11111" sz="750">
              <a:latin typeface="Arial"/>
              <a:cs typeface="Arial"/>
            </a:endParaRPr>
          </a:p>
          <a:p>
            <a:pPr marL="38100">
              <a:lnSpc>
                <a:spcPts val="605"/>
              </a:lnSpc>
              <a:tabLst>
                <a:tab pos="219710" algn="l"/>
                <a:tab pos="1045210" algn="l"/>
              </a:tabLst>
            </a:pPr>
            <a:r>
              <a:rPr dirty="0" sz="600" spc="-5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-5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3083102" y="2107345"/>
            <a:ext cx="833755" cy="1543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r" marR="5080">
              <a:lnSpc>
                <a:spcPts val="450"/>
              </a:lnSpc>
              <a:spcBef>
                <a:spcPts val="95"/>
              </a:spcBef>
            </a:pPr>
            <a:r>
              <a:rPr dirty="0" sz="500" spc="-1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  <a:p>
            <a:pPr marL="12700">
              <a:lnSpc>
                <a:spcPts val="57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3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1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)(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3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1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4215981" y="2079325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(3)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873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15">
                <a:solidFill>
                  <a:srgbClr val="F9F9F9"/>
                </a:solidFill>
              </a:rPr>
              <a:t>Mess</a:t>
            </a:r>
            <a:r>
              <a:rPr dirty="0" sz="1200" spc="-60">
                <a:solidFill>
                  <a:srgbClr val="F9F9F9"/>
                </a:solidFill>
              </a:rPr>
              <a:t>b</a:t>
            </a:r>
            <a:r>
              <a:rPr dirty="0" sz="1200" spc="-15">
                <a:solidFill>
                  <a:srgbClr val="F9F9F9"/>
                </a:solidFill>
              </a:rPr>
              <a:t>r</a:t>
            </a:r>
            <a:r>
              <a:rPr dirty="0" sz="1200" spc="-750">
                <a:solidFill>
                  <a:srgbClr val="F9F9F9"/>
                </a:solidFill>
              </a:rPr>
              <a:t>u</a:t>
            </a:r>
            <a:r>
              <a:rPr dirty="0" sz="1200" spc="-10">
                <a:solidFill>
                  <a:srgbClr val="F9F9F9"/>
                </a:solidFill>
              </a:rPr>
              <a:t>¨</a:t>
            </a:r>
            <a:r>
              <a:rPr dirty="0" sz="1200" spc="-15">
                <a:solidFill>
                  <a:srgbClr val="F9F9F9"/>
                </a:solidFill>
              </a:rPr>
              <a:t>c</a:t>
            </a:r>
            <a:r>
              <a:rPr dirty="0" sz="1200" spc="-60">
                <a:solidFill>
                  <a:srgbClr val="F9F9F9"/>
                </a:solidFill>
              </a:rPr>
              <a:t>k</a:t>
            </a:r>
            <a:r>
              <a:rPr dirty="0" sz="1200" spc="-15">
                <a:solidFill>
                  <a:srgbClr val="F9F9F9"/>
                </a:solidFill>
              </a:rPr>
              <a:t>e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Arbeitspunktanalyse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3214" y="598213"/>
            <a:ext cx="39370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795508"/>
            <a:ext cx="1166373" cy="988676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4414" y="1498892"/>
            <a:ext cx="156210" cy="8001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818297" y="919346"/>
            <a:ext cx="2433320" cy="68770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Brueckenschaltung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verdrahtet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Sie</a:t>
            </a:r>
            <a:endParaRPr sz="600">
              <a:latin typeface="Arial"/>
              <a:cs typeface="Arial"/>
            </a:endParaRPr>
          </a:p>
          <a:p>
            <a:pPr marL="126364" marR="34925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neue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Analyseart,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Arbeitspunktanalyse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(.op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==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operation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point)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ts val="675"/>
              </a:lnSpc>
              <a:spcBef>
                <a:spcPts val="19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.op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Direktive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ts val="675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(oder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cmd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Point)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459"/>
              </a:spcBef>
              <a:buChar char="•"/>
              <a:tabLst>
                <a:tab pos="127000" algn="l"/>
                <a:tab pos="76898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klickt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(run)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59994" y="186643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23214" y="1836145"/>
            <a:ext cx="72453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Exkurs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59994" y="195120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2" name="object 12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5914" y="2401055"/>
            <a:ext cx="1166376" cy="55448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818297" y="1970983"/>
            <a:ext cx="2553335" cy="136588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Algorithmus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Netzliste.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Jeder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erh¨alt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Namen.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ts val="675"/>
              </a:lnSpc>
              <a:spcBef>
                <a:spcPts val="209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per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ts val="675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View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Netlist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Masse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Knotennamen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  <a:p>
            <a:pPr marL="126364" marR="29337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explizit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(F4)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versehen,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numeriert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aufsteigend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(N001,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N002,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 spc="-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126364" indent="-114300">
              <a:lnSpc>
                <a:spcPts val="675"/>
              </a:lnSpc>
              <a:spcBef>
                <a:spcPts val="20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Weiterhin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folgt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Reihe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Netzliste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ts val="675"/>
              </a:lnSpc>
            </a:pP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Knoten1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Knoten2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Bauteilwert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R2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geht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(wir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vergeben)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(Masse)</a:t>
            </a:r>
            <a:endParaRPr sz="600">
              <a:latin typeface="Arial"/>
              <a:cs typeface="Arial"/>
            </a:endParaRPr>
          </a:p>
          <a:p>
            <a:pPr marL="126364" marR="24130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fahrt,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unten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links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Name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angezeigt.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386529" y="3207117"/>
            <a:ext cx="133350" cy="1473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47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873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15">
                <a:solidFill>
                  <a:srgbClr val="F9F9F9"/>
                </a:solidFill>
              </a:rPr>
              <a:t>Mess</a:t>
            </a:r>
            <a:r>
              <a:rPr dirty="0" sz="1200" spc="-60">
                <a:solidFill>
                  <a:srgbClr val="F9F9F9"/>
                </a:solidFill>
              </a:rPr>
              <a:t>b</a:t>
            </a:r>
            <a:r>
              <a:rPr dirty="0" sz="1200" spc="-15">
                <a:solidFill>
                  <a:srgbClr val="F9F9F9"/>
                </a:solidFill>
              </a:rPr>
              <a:t>r</a:t>
            </a:r>
            <a:r>
              <a:rPr dirty="0" sz="1200" spc="-750">
                <a:solidFill>
                  <a:srgbClr val="F9F9F9"/>
                </a:solidFill>
              </a:rPr>
              <a:t>u</a:t>
            </a:r>
            <a:r>
              <a:rPr dirty="0" sz="1200" spc="-10">
                <a:solidFill>
                  <a:srgbClr val="F9F9F9"/>
                </a:solidFill>
              </a:rPr>
              <a:t>¨</a:t>
            </a:r>
            <a:r>
              <a:rPr dirty="0" sz="1200" spc="-15">
                <a:solidFill>
                  <a:srgbClr val="F9F9F9"/>
                </a:solidFill>
              </a:rPr>
              <a:t>c</a:t>
            </a:r>
            <a:r>
              <a:rPr dirty="0" sz="1200" spc="-60">
                <a:solidFill>
                  <a:srgbClr val="F9F9F9"/>
                </a:solidFill>
              </a:rPr>
              <a:t>k</a:t>
            </a:r>
            <a:r>
              <a:rPr dirty="0" sz="1200" spc="-15">
                <a:solidFill>
                  <a:srgbClr val="F9F9F9"/>
                </a:solidFill>
              </a:rPr>
              <a:t>e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Arbeitspunktanalyse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795530"/>
            <a:ext cx="1166394" cy="89697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114311"/>
            <a:ext cx="1166385" cy="92755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23214" y="598213"/>
            <a:ext cx="3978910" cy="14141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Spannungswerte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00">
              <a:latin typeface="Arial"/>
              <a:cs typeface="Arial"/>
            </a:endParaRPr>
          </a:p>
          <a:p>
            <a:pPr marL="1243965">
              <a:lnSpc>
                <a:spcPct val="100000"/>
              </a:lnSpc>
              <a:spcBef>
                <a:spcPts val="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Spannungswerte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abzulesen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habt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mehrere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M¨oglichkeiten.</a:t>
            </a:r>
            <a:endParaRPr sz="600">
              <a:latin typeface="Arial"/>
              <a:cs typeface="Arial"/>
            </a:endParaRPr>
          </a:p>
          <a:p>
            <a:pPr marL="1521460" marR="12700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15220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euch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log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lassen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sollte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erscheinen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ts val="675"/>
              </a:lnSpc>
              <a:spcBef>
                <a:spcPts val="200"/>
              </a:spcBef>
              <a:buChar char="•"/>
              <a:tabLst>
                <a:tab pos="15220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gewu¨nschten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zweimal</a:t>
            </a:r>
            <a:endParaRPr sz="600">
              <a:latin typeface="Arial"/>
              <a:cs typeface="Arial"/>
            </a:endParaRPr>
          </a:p>
          <a:p>
            <a:pPr algn="ctr" marR="618490">
              <a:lnSpc>
                <a:spcPts val="675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anklicken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522095" algn="l"/>
              </a:tabLst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V(KNOTENNAME)</a:t>
            </a:r>
            <a:r>
              <a:rPr dirty="0" sz="600" spc="9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beschreib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1522095" algn="l"/>
              </a:tabLst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I(BAUTEILNAME)</a:t>
            </a:r>
            <a:r>
              <a:rPr dirty="0" sz="600" spc="6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beschreibt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hindurch</a:t>
            </a:r>
            <a:endParaRPr sz="600">
              <a:latin typeface="Arial"/>
              <a:cs typeface="Arial"/>
            </a:endParaRPr>
          </a:p>
          <a:p>
            <a:pPr marL="1521460" marR="65405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15220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Wert,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¨offnet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Dialog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frei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k¨onnt.</a:t>
            </a:r>
            <a:endParaRPr sz="600">
              <a:latin typeface="Arial"/>
              <a:cs typeface="Arial"/>
            </a:endParaRPr>
          </a:p>
          <a:p>
            <a:pPr algn="just" marL="1243965" marR="5080">
              <a:lnSpc>
                <a:spcPts val="630"/>
              </a:lnSpc>
              <a:spcBef>
                <a:spcPts val="47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Str¨ome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Formeln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Verlustleistung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5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anzeigen.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rechtem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Knotenspannungswert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kommt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Display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Data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Menu¨.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39899" y="2125657"/>
            <a:ext cx="2177085" cy="1258296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eines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variablen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81766"/>
            <a:ext cx="1446530" cy="27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Messprinzip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Messbruecke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abgegleichen,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so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gilt: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2282380" y="95464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 h="0">
                <a:moveTo>
                  <a:pt x="0" y="0"/>
                </a:moveTo>
                <a:lnTo>
                  <a:pt x="92125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2403932" y="885004"/>
            <a:ext cx="882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31580" y="823308"/>
            <a:ext cx="4267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89560" algn="l"/>
              </a:tabLst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7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7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2521496" y="954646"/>
            <a:ext cx="92710" cy="0"/>
          </a:xfrm>
          <a:custGeom>
            <a:avLst/>
            <a:gdLst/>
            <a:ahLst/>
            <a:cxnLst/>
            <a:rect l="l" t="t" r="r" b="b"/>
            <a:pathLst>
              <a:path w="92710" h="0">
                <a:moveTo>
                  <a:pt x="0" y="0"/>
                </a:moveTo>
                <a:lnTo>
                  <a:pt x="92125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4276229" y="885004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(4)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276237" y="1109540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(5)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65899" y="950562"/>
            <a:ext cx="3351529" cy="5092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605790">
              <a:lnSpc>
                <a:spcPct val="100000"/>
              </a:lnSpc>
              <a:spcBef>
                <a:spcPts val="95"/>
              </a:spcBef>
              <a:tabLst>
                <a:tab pos="845185" algn="l"/>
              </a:tabLst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7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7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baseline="-11111" sz="750">
              <a:latin typeface="Arial"/>
              <a:cs typeface="Arial"/>
            </a:endParaRPr>
          </a:p>
          <a:p>
            <a:pPr algn="ctr" marL="612140">
              <a:lnSpc>
                <a:spcPct val="100000"/>
              </a:lnSpc>
              <a:spcBef>
                <a:spcPts val="535"/>
              </a:spcBef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27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0</a:t>
            </a:r>
            <a:endParaRPr sz="600">
              <a:latin typeface="Arial"/>
              <a:cs typeface="Arial"/>
            </a:endParaRPr>
          </a:p>
          <a:p>
            <a:pPr marL="38100" marR="30480">
              <a:lnSpc>
                <a:spcPts val="630"/>
              </a:lnSpc>
              <a:spcBef>
                <a:spcPts val="58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Temperatur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messen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k¨onnen,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ersetzen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PTC.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Ver¨andert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Bru¨cke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mehr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abgegleichen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19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ungleich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0.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2432161" y="1850457"/>
            <a:ext cx="0" cy="56515"/>
          </a:xfrm>
          <a:custGeom>
            <a:avLst/>
            <a:gdLst/>
            <a:ahLst/>
            <a:cxnLst/>
            <a:rect l="l" t="t" r="r" b="b"/>
            <a:pathLst>
              <a:path w="0" h="56514">
                <a:moveTo>
                  <a:pt x="0" y="0"/>
                </a:moveTo>
                <a:lnTo>
                  <a:pt x="0" y="56160"/>
                </a:lnTo>
              </a:path>
            </a:pathLst>
          </a:custGeom>
          <a:ln w="3175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 descr=""/>
          <p:cNvGrpSpPr/>
          <p:nvPr/>
        </p:nvGrpSpPr>
        <p:grpSpPr>
          <a:xfrm>
            <a:off x="1959687" y="1575842"/>
            <a:ext cx="906144" cy="872490"/>
            <a:chOff x="1959687" y="1575842"/>
            <a:chExt cx="906144" cy="872490"/>
          </a:xfrm>
        </p:grpSpPr>
        <p:sp>
          <p:nvSpPr>
            <p:cNvPr id="15" name="object 15" descr=""/>
            <p:cNvSpPr/>
            <p:nvPr/>
          </p:nvSpPr>
          <p:spPr>
            <a:xfrm>
              <a:off x="2000156" y="1582613"/>
              <a:ext cx="864235" cy="393700"/>
            </a:xfrm>
            <a:custGeom>
              <a:avLst/>
              <a:gdLst/>
              <a:ahLst/>
              <a:cxnLst/>
              <a:rect l="l" t="t" r="r" b="b"/>
              <a:pathLst>
                <a:path w="864235" h="393700">
                  <a:moveTo>
                    <a:pt x="0" y="0"/>
                  </a:moveTo>
                  <a:lnTo>
                    <a:pt x="0" y="0"/>
                  </a:lnTo>
                  <a:lnTo>
                    <a:pt x="432005" y="0"/>
                  </a:lnTo>
                </a:path>
                <a:path w="864235" h="393700">
                  <a:moveTo>
                    <a:pt x="432005" y="0"/>
                  </a:moveTo>
                  <a:lnTo>
                    <a:pt x="864010" y="0"/>
                  </a:lnTo>
                </a:path>
                <a:path w="864235" h="393700">
                  <a:moveTo>
                    <a:pt x="0" y="0"/>
                  </a:moveTo>
                  <a:lnTo>
                    <a:pt x="0" y="0"/>
                  </a:lnTo>
                  <a:lnTo>
                    <a:pt x="0" y="393124"/>
                  </a:lnTo>
                </a:path>
                <a:path w="864235" h="393700">
                  <a:moveTo>
                    <a:pt x="432005" y="0"/>
                  </a:moveTo>
                  <a:lnTo>
                    <a:pt x="432005" y="108001"/>
                  </a:lnTo>
                </a:path>
                <a:path w="864235" h="393700">
                  <a:moveTo>
                    <a:pt x="864010" y="0"/>
                  </a:moveTo>
                  <a:lnTo>
                    <a:pt x="864010" y="108001"/>
                  </a:lnTo>
                </a:path>
                <a:path w="864235" h="393700">
                  <a:moveTo>
                    <a:pt x="432005" y="108001"/>
                  </a:moveTo>
                  <a:lnTo>
                    <a:pt x="432005" y="108001"/>
                  </a:lnTo>
                  <a:lnTo>
                    <a:pt x="432005" y="164161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994972" y="157742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994972" y="1577429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2000156" y="2053499"/>
              <a:ext cx="0" cy="393700"/>
            </a:xfrm>
            <a:custGeom>
              <a:avLst/>
              <a:gdLst/>
              <a:ahLst/>
              <a:cxnLst/>
              <a:rect l="l" t="t" r="r" b="b"/>
              <a:pathLst>
                <a:path w="0" h="393700">
                  <a:moveTo>
                    <a:pt x="0" y="0"/>
                  </a:moveTo>
                  <a:lnTo>
                    <a:pt x="0" y="39312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961274" y="1975737"/>
              <a:ext cx="78105" cy="78105"/>
            </a:xfrm>
            <a:custGeom>
              <a:avLst/>
              <a:gdLst/>
              <a:ahLst/>
              <a:cxnLst/>
              <a:rect l="l" t="t" r="r" b="b"/>
              <a:pathLst>
                <a:path w="78105" h="78105">
                  <a:moveTo>
                    <a:pt x="77762" y="38881"/>
                  </a:moveTo>
                  <a:lnTo>
                    <a:pt x="74706" y="23746"/>
                  </a:lnTo>
                  <a:lnTo>
                    <a:pt x="66374" y="11387"/>
                  </a:lnTo>
                  <a:lnTo>
                    <a:pt x="54015" y="3055"/>
                  </a:lnTo>
                  <a:lnTo>
                    <a:pt x="38881" y="0"/>
                  </a:lnTo>
                  <a:lnTo>
                    <a:pt x="23746" y="3055"/>
                  </a:lnTo>
                  <a:lnTo>
                    <a:pt x="11387" y="11387"/>
                  </a:lnTo>
                  <a:lnTo>
                    <a:pt x="3055" y="23746"/>
                  </a:lnTo>
                  <a:lnTo>
                    <a:pt x="0" y="38881"/>
                  </a:lnTo>
                  <a:lnTo>
                    <a:pt x="3055" y="54015"/>
                  </a:lnTo>
                  <a:lnTo>
                    <a:pt x="11387" y="66374"/>
                  </a:lnTo>
                  <a:lnTo>
                    <a:pt x="23746" y="74707"/>
                  </a:lnTo>
                  <a:lnTo>
                    <a:pt x="38881" y="77762"/>
                  </a:lnTo>
                  <a:lnTo>
                    <a:pt x="54015" y="74707"/>
                  </a:lnTo>
                  <a:lnTo>
                    <a:pt x="66374" y="66374"/>
                  </a:lnTo>
                  <a:lnTo>
                    <a:pt x="74706" y="54015"/>
                  </a:lnTo>
                  <a:lnTo>
                    <a:pt x="77762" y="38881"/>
                  </a:lnTo>
                  <a:close/>
                </a:path>
                <a:path w="78105" h="78105">
                  <a:moveTo>
                    <a:pt x="38881" y="0"/>
                  </a:moveTo>
                  <a:lnTo>
                    <a:pt x="38881" y="77762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1855467" y="1975704"/>
            <a:ext cx="128905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2412720" y="1745256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2309802" y="1759707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2402839" y="2121032"/>
            <a:ext cx="59055" cy="219710"/>
            <a:chOff x="2402839" y="2121032"/>
            <a:chExt cx="59055" cy="219710"/>
          </a:xfrm>
        </p:grpSpPr>
        <p:sp>
          <p:nvSpPr>
            <p:cNvPr id="24" name="object 24" descr=""/>
            <p:cNvSpPr/>
            <p:nvPr/>
          </p:nvSpPr>
          <p:spPr>
            <a:xfrm>
              <a:off x="2432161" y="2122619"/>
              <a:ext cx="0" cy="216535"/>
            </a:xfrm>
            <a:custGeom>
              <a:avLst/>
              <a:gdLst/>
              <a:ahLst/>
              <a:cxnLst/>
              <a:rect l="l" t="t" r="r" b="b"/>
              <a:pathLst>
                <a:path w="0" h="216535">
                  <a:moveTo>
                    <a:pt x="0" y="0"/>
                  </a:moveTo>
                  <a:lnTo>
                    <a:pt x="0" y="0"/>
                  </a:lnTo>
                  <a:lnTo>
                    <a:pt x="0" y="56160"/>
                  </a:lnTo>
                </a:path>
                <a:path w="0" h="216535">
                  <a:moveTo>
                    <a:pt x="0" y="159842"/>
                  </a:moveTo>
                  <a:lnTo>
                    <a:pt x="0" y="216002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2412747" y="2178779"/>
              <a:ext cx="39370" cy="104139"/>
            </a:xfrm>
            <a:custGeom>
              <a:avLst/>
              <a:gdLst/>
              <a:ahLst/>
              <a:cxnLst/>
              <a:rect l="l" t="t" r="r" b="b"/>
              <a:pathLst>
                <a:path w="39369" h="104139">
                  <a:moveTo>
                    <a:pt x="0" y="103682"/>
                  </a:moveTo>
                  <a:lnTo>
                    <a:pt x="0" y="0"/>
                  </a:lnTo>
                  <a:lnTo>
                    <a:pt x="38828" y="0"/>
                  </a:lnTo>
                  <a:lnTo>
                    <a:pt x="38828" y="103682"/>
                  </a:lnTo>
                  <a:lnTo>
                    <a:pt x="0" y="10368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2404426" y="2178779"/>
              <a:ext cx="55880" cy="104139"/>
            </a:xfrm>
            <a:custGeom>
              <a:avLst/>
              <a:gdLst/>
              <a:ahLst/>
              <a:cxnLst/>
              <a:rect l="l" t="t" r="r" b="b"/>
              <a:pathLst>
                <a:path w="55880" h="104139">
                  <a:moveTo>
                    <a:pt x="8320" y="103682"/>
                  </a:moveTo>
                  <a:lnTo>
                    <a:pt x="8320" y="0"/>
                  </a:lnTo>
                  <a:lnTo>
                    <a:pt x="47148" y="0"/>
                  </a:lnTo>
                  <a:lnTo>
                    <a:pt x="47148" y="103682"/>
                  </a:lnTo>
                  <a:lnTo>
                    <a:pt x="8320" y="103682"/>
                  </a:lnTo>
                  <a:close/>
                </a:path>
                <a:path w="55880" h="104139">
                  <a:moveTo>
                    <a:pt x="55469" y="103682"/>
                  </a:moveTo>
                  <a:lnTo>
                    <a:pt x="0" y="31105"/>
                  </a:ln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 descr=""/>
          <p:cNvSpPr txBox="1"/>
          <p:nvPr/>
        </p:nvSpPr>
        <p:spPr>
          <a:xfrm>
            <a:off x="2339984" y="2156752"/>
            <a:ext cx="71120" cy="59690"/>
          </a:xfrm>
          <a:prstGeom prst="rect">
            <a:avLst/>
          </a:prstGeom>
        </p:spPr>
        <p:txBody>
          <a:bodyPr wrap="square" lIns="0" tIns="1905" rIns="0" bIns="0" rtlCol="0" vert="vert">
            <a:spAutoFit/>
          </a:bodyPr>
          <a:lstStyle/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350" i="1">
                <a:latin typeface="Arial"/>
                <a:cs typeface="Arial"/>
              </a:rPr>
              <a:t>ϑ</a:t>
            </a:r>
            <a:endParaRPr sz="350">
              <a:latin typeface="Arial"/>
              <a:cs typeface="Arial"/>
            </a:endParaRPr>
          </a:p>
        </p:txBody>
      </p:sp>
      <p:grpSp>
        <p:nvGrpSpPr>
          <p:cNvPr id="28" name="object 28" descr=""/>
          <p:cNvGrpSpPr/>
          <p:nvPr/>
        </p:nvGrpSpPr>
        <p:grpSpPr>
          <a:xfrm>
            <a:off x="2367774" y="2187092"/>
            <a:ext cx="30480" cy="31750"/>
            <a:chOff x="2367774" y="2187092"/>
            <a:chExt cx="30480" cy="31750"/>
          </a:xfrm>
        </p:grpSpPr>
        <p:sp>
          <p:nvSpPr>
            <p:cNvPr id="29" name="object 29" descr=""/>
            <p:cNvSpPr/>
            <p:nvPr/>
          </p:nvSpPr>
          <p:spPr>
            <a:xfrm>
              <a:off x="2379921" y="2198479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 h="0">
                  <a:moveTo>
                    <a:pt x="3639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2367774" y="2187092"/>
              <a:ext cx="30480" cy="22860"/>
            </a:xfrm>
            <a:custGeom>
              <a:avLst/>
              <a:gdLst/>
              <a:ahLst/>
              <a:cxnLst/>
              <a:rect l="l" t="t" r="r" b="b"/>
              <a:pathLst>
                <a:path w="30480" h="22860">
                  <a:moveTo>
                    <a:pt x="0" y="0"/>
                  </a:moveTo>
                  <a:lnTo>
                    <a:pt x="4270" y="5907"/>
                  </a:lnTo>
                  <a:lnTo>
                    <a:pt x="5693" y="11387"/>
                  </a:lnTo>
                  <a:lnTo>
                    <a:pt x="4270" y="16867"/>
                  </a:lnTo>
                  <a:lnTo>
                    <a:pt x="0" y="22774"/>
                  </a:lnTo>
                  <a:lnTo>
                    <a:pt x="7520" y="18326"/>
                  </a:lnTo>
                  <a:lnTo>
                    <a:pt x="15752" y="15088"/>
                  </a:lnTo>
                  <a:lnTo>
                    <a:pt x="23699" y="12846"/>
                  </a:lnTo>
                  <a:lnTo>
                    <a:pt x="30365" y="11387"/>
                  </a:lnTo>
                  <a:lnTo>
                    <a:pt x="23699" y="9928"/>
                  </a:lnTo>
                  <a:lnTo>
                    <a:pt x="15752" y="7686"/>
                  </a:lnTo>
                  <a:lnTo>
                    <a:pt x="7520" y="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379921" y="2207292"/>
              <a:ext cx="3810" cy="0"/>
            </a:xfrm>
            <a:custGeom>
              <a:avLst/>
              <a:gdLst/>
              <a:ahLst/>
              <a:cxnLst/>
              <a:rect l="l" t="t" r="r" b="b"/>
              <a:pathLst>
                <a:path w="3810" h="0">
                  <a:moveTo>
                    <a:pt x="3639" y="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2367774" y="2195905"/>
              <a:ext cx="30480" cy="22860"/>
            </a:xfrm>
            <a:custGeom>
              <a:avLst/>
              <a:gdLst/>
              <a:ahLst/>
              <a:cxnLst/>
              <a:rect l="l" t="t" r="r" b="b"/>
              <a:pathLst>
                <a:path w="30480" h="22860">
                  <a:moveTo>
                    <a:pt x="0" y="0"/>
                  </a:moveTo>
                  <a:lnTo>
                    <a:pt x="4270" y="5907"/>
                  </a:lnTo>
                  <a:lnTo>
                    <a:pt x="5693" y="11387"/>
                  </a:lnTo>
                  <a:lnTo>
                    <a:pt x="4270" y="16867"/>
                  </a:lnTo>
                  <a:lnTo>
                    <a:pt x="0" y="22774"/>
                  </a:lnTo>
                  <a:lnTo>
                    <a:pt x="7520" y="18326"/>
                  </a:lnTo>
                  <a:lnTo>
                    <a:pt x="15752" y="15088"/>
                  </a:lnTo>
                  <a:lnTo>
                    <a:pt x="23699" y="12846"/>
                  </a:lnTo>
                  <a:lnTo>
                    <a:pt x="30365" y="11387"/>
                  </a:lnTo>
                  <a:lnTo>
                    <a:pt x="23699" y="9928"/>
                  </a:lnTo>
                  <a:lnTo>
                    <a:pt x="15752" y="7686"/>
                  </a:lnTo>
                  <a:lnTo>
                    <a:pt x="7520" y="4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 descr=""/>
          <p:cNvSpPr txBox="1"/>
          <p:nvPr/>
        </p:nvSpPr>
        <p:spPr>
          <a:xfrm>
            <a:off x="2277722" y="2191708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34" name="object 34" descr=""/>
          <p:cNvGrpSpPr/>
          <p:nvPr/>
        </p:nvGrpSpPr>
        <p:grpSpPr>
          <a:xfrm>
            <a:off x="2425390" y="1689026"/>
            <a:ext cx="494665" cy="759460"/>
            <a:chOff x="2425390" y="1689026"/>
            <a:chExt cx="494665" cy="759460"/>
          </a:xfrm>
        </p:grpSpPr>
        <p:sp>
          <p:nvSpPr>
            <p:cNvPr id="35" name="object 35" descr=""/>
            <p:cNvSpPr/>
            <p:nvPr/>
          </p:nvSpPr>
          <p:spPr>
            <a:xfrm>
              <a:off x="2432161" y="1690614"/>
              <a:ext cx="486409" cy="756285"/>
            </a:xfrm>
            <a:custGeom>
              <a:avLst/>
              <a:gdLst/>
              <a:ahLst/>
              <a:cxnLst/>
              <a:rect l="l" t="t" r="r" b="b"/>
              <a:pathLst>
                <a:path w="486410" h="756285">
                  <a:moveTo>
                    <a:pt x="0" y="216002"/>
                  </a:moveTo>
                  <a:lnTo>
                    <a:pt x="0" y="432005"/>
                  </a:lnTo>
                </a:path>
                <a:path w="486410" h="756285">
                  <a:moveTo>
                    <a:pt x="0" y="324004"/>
                  </a:moveTo>
                  <a:lnTo>
                    <a:pt x="0" y="324004"/>
                  </a:lnTo>
                  <a:lnTo>
                    <a:pt x="27000" y="324004"/>
                  </a:lnTo>
                </a:path>
                <a:path w="486410" h="756285">
                  <a:moveTo>
                    <a:pt x="27000" y="324004"/>
                  </a:moveTo>
                  <a:lnTo>
                    <a:pt x="54000" y="324004"/>
                  </a:lnTo>
                </a:path>
                <a:path w="486410" h="756285">
                  <a:moveTo>
                    <a:pt x="432005" y="216002"/>
                  </a:moveTo>
                  <a:lnTo>
                    <a:pt x="432005" y="432005"/>
                  </a:lnTo>
                </a:path>
                <a:path w="486410" h="756285">
                  <a:moveTo>
                    <a:pt x="432005" y="324004"/>
                  </a:moveTo>
                  <a:lnTo>
                    <a:pt x="432005" y="324004"/>
                  </a:lnTo>
                  <a:lnTo>
                    <a:pt x="459005" y="324004"/>
                  </a:lnTo>
                </a:path>
                <a:path w="486410" h="756285">
                  <a:moveTo>
                    <a:pt x="459005" y="324004"/>
                  </a:moveTo>
                  <a:lnTo>
                    <a:pt x="486005" y="324004"/>
                  </a:lnTo>
                </a:path>
                <a:path w="486410" h="756285">
                  <a:moveTo>
                    <a:pt x="432005" y="0"/>
                  </a:moveTo>
                  <a:lnTo>
                    <a:pt x="432005" y="0"/>
                  </a:lnTo>
                  <a:lnTo>
                    <a:pt x="432005" y="56159"/>
                  </a:lnTo>
                </a:path>
                <a:path w="486410" h="756285">
                  <a:moveTo>
                    <a:pt x="432005" y="159842"/>
                  </a:moveTo>
                  <a:lnTo>
                    <a:pt x="432005" y="216002"/>
                  </a:lnTo>
                </a:path>
                <a:path w="486410" h="756285">
                  <a:moveTo>
                    <a:pt x="432005" y="432005"/>
                  </a:moveTo>
                  <a:lnTo>
                    <a:pt x="432005" y="432005"/>
                  </a:lnTo>
                  <a:lnTo>
                    <a:pt x="432005" y="488165"/>
                  </a:lnTo>
                </a:path>
                <a:path w="486410" h="756285">
                  <a:moveTo>
                    <a:pt x="432005" y="591848"/>
                  </a:moveTo>
                  <a:lnTo>
                    <a:pt x="432005" y="648008"/>
                  </a:lnTo>
                </a:path>
                <a:path w="486410" h="756285">
                  <a:moveTo>
                    <a:pt x="0" y="648008"/>
                  </a:moveTo>
                  <a:lnTo>
                    <a:pt x="0" y="756009"/>
                  </a:lnTo>
                </a:path>
                <a:path w="486410" h="756285">
                  <a:moveTo>
                    <a:pt x="432005" y="648008"/>
                  </a:moveTo>
                  <a:lnTo>
                    <a:pt x="432005" y="756009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2426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2426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480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2480978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 descr=""/>
          <p:cNvSpPr txBox="1"/>
          <p:nvPr/>
        </p:nvSpPr>
        <p:spPr>
          <a:xfrm>
            <a:off x="2465699" y="1975978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-2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41" name="object 41" descr=""/>
          <p:cNvGrpSpPr/>
          <p:nvPr/>
        </p:nvGrpSpPr>
        <p:grpSpPr>
          <a:xfrm>
            <a:off x="2857396" y="2007847"/>
            <a:ext cx="67945" cy="13970"/>
            <a:chOff x="2857396" y="2007847"/>
            <a:chExt cx="67945" cy="13970"/>
          </a:xfrm>
        </p:grpSpPr>
        <p:sp>
          <p:nvSpPr>
            <p:cNvPr id="42" name="object 42" descr=""/>
            <p:cNvSpPr/>
            <p:nvPr/>
          </p:nvSpPr>
          <p:spPr>
            <a:xfrm>
              <a:off x="2858983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858983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2912984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8045" y="0"/>
                  </a:moveTo>
                  <a:lnTo>
                    <a:pt x="2320" y="0"/>
                  </a:lnTo>
                  <a:lnTo>
                    <a:pt x="0" y="2320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2320"/>
                  </a:lnTo>
                  <a:lnTo>
                    <a:pt x="80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912984" y="2009435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4" h="10794">
                  <a:moveTo>
                    <a:pt x="10366" y="5183"/>
                  </a:moveTo>
                  <a:lnTo>
                    <a:pt x="10366" y="2320"/>
                  </a:lnTo>
                  <a:lnTo>
                    <a:pt x="8045" y="0"/>
                  </a:lnTo>
                  <a:lnTo>
                    <a:pt x="5183" y="0"/>
                  </a:lnTo>
                  <a:lnTo>
                    <a:pt x="2320" y="0"/>
                  </a:lnTo>
                  <a:lnTo>
                    <a:pt x="0" y="2320"/>
                  </a:lnTo>
                  <a:lnTo>
                    <a:pt x="0" y="5183"/>
                  </a:lnTo>
                  <a:lnTo>
                    <a:pt x="0" y="8045"/>
                  </a:lnTo>
                  <a:lnTo>
                    <a:pt x="2320" y="10366"/>
                  </a:lnTo>
                  <a:lnTo>
                    <a:pt x="5183" y="10366"/>
                  </a:lnTo>
                  <a:lnTo>
                    <a:pt x="8045" y="10366"/>
                  </a:lnTo>
                  <a:lnTo>
                    <a:pt x="10366" y="8045"/>
                  </a:lnTo>
                  <a:lnTo>
                    <a:pt x="10366" y="51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2897700" y="1977517"/>
            <a:ext cx="129539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-2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300">
              <a:latin typeface="Arial"/>
              <a:cs typeface="Arial"/>
            </a:endParaRPr>
          </a:p>
        </p:txBody>
      </p:sp>
      <p:sp>
        <p:nvSpPr>
          <p:cNvPr id="47" name="object 47" descr=""/>
          <p:cNvSpPr/>
          <p:nvPr/>
        </p:nvSpPr>
        <p:spPr>
          <a:xfrm>
            <a:off x="2844726" y="1745256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4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1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 txBox="1"/>
          <p:nvPr/>
        </p:nvSpPr>
        <p:spPr>
          <a:xfrm>
            <a:off x="2741802" y="1759707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25">
                <a:solidFill>
                  <a:srgbClr val="22373A"/>
                </a:solidFill>
                <a:latin typeface="Arial"/>
                <a:cs typeface="Arial"/>
              </a:rPr>
              <a:t>3</a:t>
            </a:r>
            <a:endParaRPr sz="300">
              <a:latin typeface="Arial"/>
              <a:cs typeface="Arial"/>
            </a:endParaRPr>
          </a:p>
        </p:txBody>
      </p:sp>
      <p:sp>
        <p:nvSpPr>
          <p:cNvPr id="49" name="object 49" descr=""/>
          <p:cNvSpPr/>
          <p:nvPr/>
        </p:nvSpPr>
        <p:spPr>
          <a:xfrm>
            <a:off x="2844726" y="2177261"/>
            <a:ext cx="39370" cy="107314"/>
          </a:xfrm>
          <a:custGeom>
            <a:avLst/>
            <a:gdLst/>
            <a:ahLst/>
            <a:cxnLst/>
            <a:rect l="l" t="t" r="r" b="b"/>
            <a:pathLst>
              <a:path w="39369" h="107314">
                <a:moveTo>
                  <a:pt x="19440" y="0"/>
                </a:moveTo>
                <a:lnTo>
                  <a:pt x="38881" y="10285"/>
                </a:lnTo>
                <a:lnTo>
                  <a:pt x="0" y="27818"/>
                </a:lnTo>
                <a:lnTo>
                  <a:pt x="38881" y="45351"/>
                </a:lnTo>
                <a:lnTo>
                  <a:pt x="0" y="62885"/>
                </a:lnTo>
                <a:lnTo>
                  <a:pt x="38881" y="80418"/>
                </a:lnTo>
                <a:lnTo>
                  <a:pt x="0" y="97952"/>
                </a:lnTo>
                <a:lnTo>
                  <a:pt x="19440" y="106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 txBox="1"/>
          <p:nvPr/>
        </p:nvSpPr>
        <p:spPr>
          <a:xfrm>
            <a:off x="2741802" y="2191708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25">
                <a:solidFill>
                  <a:srgbClr val="22373A"/>
                </a:solidFill>
                <a:latin typeface="Arial"/>
                <a:cs typeface="Arial"/>
              </a:rPr>
              <a:t>4</a:t>
            </a:r>
            <a:endParaRPr sz="300">
              <a:latin typeface="Arial"/>
              <a:cs typeface="Arial"/>
            </a:endParaRPr>
          </a:p>
        </p:txBody>
      </p:sp>
      <p:sp>
        <p:nvSpPr>
          <p:cNvPr id="51" name="object 51" descr=""/>
          <p:cNvSpPr/>
          <p:nvPr/>
        </p:nvSpPr>
        <p:spPr>
          <a:xfrm>
            <a:off x="2864166" y="2446623"/>
            <a:ext cx="0" cy="39370"/>
          </a:xfrm>
          <a:custGeom>
            <a:avLst/>
            <a:gdLst/>
            <a:ahLst/>
            <a:cxnLst/>
            <a:rect l="l" t="t" r="r" b="b"/>
            <a:pathLst>
              <a:path w="0" h="39369">
                <a:moveTo>
                  <a:pt x="0" y="0"/>
                </a:moveTo>
                <a:lnTo>
                  <a:pt x="0" y="38880"/>
                </a:lnTo>
              </a:path>
            </a:pathLst>
          </a:custGeom>
          <a:ln w="3175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2" name="object 52" descr=""/>
          <p:cNvGrpSpPr/>
          <p:nvPr/>
        </p:nvGrpSpPr>
        <p:grpSpPr>
          <a:xfrm>
            <a:off x="1980715" y="2446623"/>
            <a:ext cx="902969" cy="55244"/>
            <a:chOff x="1980715" y="2446623"/>
            <a:chExt cx="902969" cy="55244"/>
          </a:xfrm>
        </p:grpSpPr>
        <p:sp>
          <p:nvSpPr>
            <p:cNvPr id="53" name="object 53" descr=""/>
            <p:cNvSpPr/>
            <p:nvPr/>
          </p:nvSpPr>
          <p:spPr>
            <a:xfrm>
              <a:off x="2000156" y="2446623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1980715" y="2485504"/>
              <a:ext cx="39370" cy="13335"/>
            </a:xfrm>
            <a:custGeom>
              <a:avLst/>
              <a:gdLst/>
              <a:ahLst/>
              <a:cxnLst/>
              <a:rect l="l" t="t" r="r" b="b"/>
              <a:pathLst>
                <a:path w="39369" h="13335">
                  <a:moveTo>
                    <a:pt x="0" y="0"/>
                  </a:moveTo>
                  <a:lnTo>
                    <a:pt x="38881" y="0"/>
                  </a:lnTo>
                </a:path>
                <a:path w="39369" h="13335">
                  <a:moveTo>
                    <a:pt x="6480" y="6480"/>
                  </a:moveTo>
                  <a:lnTo>
                    <a:pt x="32400" y="6480"/>
                  </a:lnTo>
                </a:path>
                <a:path w="39369" h="13335">
                  <a:moveTo>
                    <a:pt x="11340" y="12960"/>
                  </a:moveTo>
                  <a:lnTo>
                    <a:pt x="27540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432161" y="2446623"/>
              <a:ext cx="0" cy="39370"/>
            </a:xfrm>
            <a:custGeom>
              <a:avLst/>
              <a:gdLst/>
              <a:ahLst/>
              <a:cxnLst/>
              <a:rect l="l" t="t" r="r" b="b"/>
              <a:pathLst>
                <a:path w="0" h="39369">
                  <a:moveTo>
                    <a:pt x="0" y="0"/>
                  </a:moveTo>
                  <a:lnTo>
                    <a:pt x="0" y="38880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412720" y="2485504"/>
              <a:ext cx="471170" cy="13335"/>
            </a:xfrm>
            <a:custGeom>
              <a:avLst/>
              <a:gdLst/>
              <a:ahLst/>
              <a:cxnLst/>
              <a:rect l="l" t="t" r="r" b="b"/>
              <a:pathLst>
                <a:path w="471169" h="13335">
                  <a:moveTo>
                    <a:pt x="0" y="0"/>
                  </a:moveTo>
                  <a:lnTo>
                    <a:pt x="38881" y="0"/>
                  </a:lnTo>
                </a:path>
                <a:path w="471169" h="13335">
                  <a:moveTo>
                    <a:pt x="6480" y="6480"/>
                  </a:moveTo>
                  <a:lnTo>
                    <a:pt x="32400" y="6480"/>
                  </a:lnTo>
                </a:path>
                <a:path w="471169" h="13335">
                  <a:moveTo>
                    <a:pt x="11340" y="12960"/>
                  </a:moveTo>
                  <a:lnTo>
                    <a:pt x="27540" y="12960"/>
                  </a:lnTo>
                </a:path>
                <a:path w="471169" h="13335">
                  <a:moveTo>
                    <a:pt x="432005" y="0"/>
                  </a:moveTo>
                  <a:lnTo>
                    <a:pt x="470886" y="0"/>
                  </a:lnTo>
                </a:path>
                <a:path w="471169" h="13335">
                  <a:moveTo>
                    <a:pt x="438486" y="6480"/>
                  </a:moveTo>
                  <a:lnTo>
                    <a:pt x="464405" y="6480"/>
                  </a:lnTo>
                </a:path>
                <a:path w="471169" h="13335">
                  <a:moveTo>
                    <a:pt x="443345" y="12960"/>
                  </a:moveTo>
                  <a:lnTo>
                    <a:pt x="459546" y="12960"/>
                  </a:lnTo>
                </a:path>
              </a:pathLst>
            </a:custGeom>
            <a:ln w="6073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 descr=""/>
          <p:cNvSpPr txBox="1"/>
          <p:nvPr/>
        </p:nvSpPr>
        <p:spPr>
          <a:xfrm>
            <a:off x="465899" y="2606451"/>
            <a:ext cx="362521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dieses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Prinzip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modellieren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49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eines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variablen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28091" y="111141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91299" y="581766"/>
            <a:ext cx="3830954" cy="615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Ansatz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buChar char="•"/>
              <a:tabLst>
                <a:tab pos="2901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PTC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ersetzt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endParaRPr sz="600">
              <a:latin typeface="Arial"/>
              <a:cs typeface="Arial"/>
            </a:endParaRPr>
          </a:p>
          <a:p>
            <a:pPr marL="289560" marR="5080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2901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nehmen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zun¨achst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vereinfacht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an,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0C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1.5kΩ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linear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3.5kΩ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erh¨oht.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28091" y="119617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8" name="object 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3212" y="1278447"/>
            <a:ext cx="1749507" cy="1723616"/>
          </a:xfrm>
          <a:prstGeom prst="rect">
            <a:avLst/>
          </a:prstGeom>
        </p:spPr>
      </p:pic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50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eines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variablen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28510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59994" y="713282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 descr=""/>
          <p:cNvGrpSpPr/>
          <p:nvPr/>
        </p:nvGrpSpPr>
        <p:grpSpPr>
          <a:xfrm>
            <a:off x="359994" y="825377"/>
            <a:ext cx="3903979" cy="568325"/>
            <a:chOff x="359994" y="825377"/>
            <a:chExt cx="3903979" cy="568325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233" y="825377"/>
              <a:ext cx="1049689" cy="52020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359994" y="1390611"/>
              <a:ext cx="3903979" cy="0"/>
            </a:xfrm>
            <a:custGeom>
              <a:avLst/>
              <a:gdLst/>
              <a:ahLst/>
              <a:cxnLst/>
              <a:rect l="l" t="t" r="r" b="b"/>
              <a:pathLst>
                <a:path w="3903979" h="0">
                  <a:moveTo>
                    <a:pt x="0" y="0"/>
                  </a:moveTo>
                  <a:lnTo>
                    <a:pt x="3903662" y="0"/>
                  </a:lnTo>
                </a:path>
              </a:pathLst>
            </a:custGeom>
            <a:ln w="5054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/>
          <p:nvPr/>
        </p:nvSpPr>
        <p:spPr>
          <a:xfrm>
            <a:off x="359994" y="1475384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9" name="object 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120" y="1557648"/>
            <a:ext cx="1749486" cy="1681422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52089" y="2239772"/>
            <a:ext cx="63500" cy="55880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40873" y="2433345"/>
            <a:ext cx="77470" cy="59690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82340" y="2814269"/>
            <a:ext cx="43179" cy="3555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96210" y="3150755"/>
            <a:ext cx="27939" cy="55880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423214" y="598213"/>
            <a:ext cx="3916045" cy="2636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Definition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1243965">
              <a:lnSpc>
                <a:spcPct val="100000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verschiedene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Weisen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variiert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700">
              <a:latin typeface="Arial"/>
              <a:cs typeface="Arial"/>
            </a:endParaRPr>
          </a:p>
          <a:p>
            <a:pPr marL="1521460" indent="-114935">
              <a:lnSpc>
                <a:spcPct val="100000"/>
              </a:lnSpc>
              <a:buChar char="•"/>
              <a:tabLst>
                <a:tab pos="15220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M¨oglichkeit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Direktive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ts val="675"/>
              </a:lnSpc>
              <a:spcBef>
                <a:spcPts val="204"/>
              </a:spcBef>
              <a:buChar char="•"/>
              <a:tabLst>
                <a:tab pos="1522095" algn="l"/>
              </a:tabLst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Fu¨gt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Direktive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hinzu</a:t>
            </a:r>
            <a:endParaRPr sz="600">
              <a:latin typeface="Arial"/>
              <a:cs typeface="Arial"/>
            </a:endParaRPr>
          </a:p>
          <a:p>
            <a:pPr marL="1521460">
              <a:lnSpc>
                <a:spcPts val="675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(Edit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Directive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oder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dru¨ckt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))</a:t>
            </a:r>
            <a:endParaRPr sz="600">
              <a:latin typeface="Arial"/>
              <a:cs typeface="Arial"/>
            </a:endParaRPr>
          </a:p>
          <a:p>
            <a:pPr marL="1521460" indent="-114935">
              <a:lnSpc>
                <a:spcPts val="705"/>
              </a:lnSpc>
              <a:spcBef>
                <a:spcPts val="204"/>
              </a:spcBef>
              <a:buFont typeface="Arial"/>
              <a:buChar char="•"/>
              <a:tabLst>
                <a:tab pos="1522095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r>
              <a:rPr dirty="0" sz="600" spc="229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varname</a:t>
            </a:r>
            <a:r>
              <a:rPr dirty="0" sz="600" spc="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&gt;&lt;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start</a:t>
            </a:r>
            <a:r>
              <a:rPr dirty="0" sz="600" spc="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&gt;&lt;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stop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&gt;&lt;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step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7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705"/>
              </a:lnSpc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Abh¨angigkeit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RT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50">
              <a:latin typeface="Arial"/>
              <a:cs typeface="Arial"/>
            </a:endParaRPr>
          </a:p>
          <a:p>
            <a:pPr lvl="1" marL="2241550" marR="254635" indent="-114300">
              <a:lnSpc>
                <a:spcPts val="630"/>
              </a:lnSpc>
              <a:spcBef>
                <a:spcPts val="5"/>
              </a:spcBef>
              <a:buChar char="•"/>
              <a:tabLst>
                <a:tab pos="224218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x-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Achse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aufgetragen</a:t>
            </a:r>
            <a:endParaRPr sz="600">
              <a:latin typeface="Arial"/>
              <a:cs typeface="Arial"/>
            </a:endParaRPr>
          </a:p>
          <a:p>
            <a:pPr lvl="1" marL="2241550" indent="-114935">
              <a:lnSpc>
                <a:spcPts val="675"/>
              </a:lnSpc>
              <a:spcBef>
                <a:spcPts val="195"/>
              </a:spcBef>
              <a:buChar char="•"/>
              <a:tabLst>
                <a:tab pos="224218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zwischen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600">
              <a:latin typeface="Arial"/>
              <a:cs typeface="Arial"/>
            </a:endParaRPr>
          </a:p>
          <a:p>
            <a:pPr marL="2241550">
              <a:lnSpc>
                <a:spcPts val="675"/>
              </a:lnSpc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lassen:</a:t>
            </a:r>
            <a:endParaRPr sz="600">
              <a:latin typeface="Arial"/>
              <a:cs typeface="Arial"/>
            </a:endParaRPr>
          </a:p>
          <a:p>
            <a:pPr lvl="1" marL="2241550" indent="-114935">
              <a:lnSpc>
                <a:spcPts val="675"/>
              </a:lnSpc>
              <a:spcBef>
                <a:spcPts val="204"/>
              </a:spcBef>
              <a:buChar char="•"/>
              <a:tabLst>
                <a:tab pos="224218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...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add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traces</a:t>
            </a:r>
            <a:endParaRPr sz="600">
              <a:latin typeface="Arial"/>
              <a:cs typeface="Arial"/>
            </a:endParaRPr>
          </a:p>
          <a:p>
            <a:pPr marL="2241550">
              <a:lnSpc>
                <a:spcPts val="675"/>
              </a:lnSpc>
            </a:pP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V(A,B)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(Spannung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Knoten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Knoten)</a:t>
            </a:r>
            <a:endParaRPr sz="600">
              <a:latin typeface="Arial"/>
              <a:cs typeface="Arial"/>
            </a:endParaRPr>
          </a:p>
          <a:p>
            <a:pPr lvl="1" marL="2241550" marR="28194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224218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...</a:t>
            </a:r>
            <a:r>
              <a:rPr dirty="0" sz="600" spc="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roten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Messpitze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3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klickt,</a:t>
            </a:r>
            <a:endParaRPr sz="600">
              <a:latin typeface="Arial"/>
              <a:cs typeface="Arial"/>
            </a:endParaRPr>
          </a:p>
          <a:p>
            <a:pPr lvl="1" marL="2241550" marR="1651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224218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......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linke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Maustaste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gedru¨ckt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haltet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erscheinenden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schwarzen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Messpitze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4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zweite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klickt.</a:t>
            </a:r>
            <a:endParaRPr sz="600">
              <a:latin typeface="Arial"/>
              <a:cs typeface="Arial"/>
            </a:endParaRPr>
          </a:p>
          <a:p>
            <a:pPr lvl="1" marL="2241550" marR="5715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224218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angezeigt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fahrt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Strommesszange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2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anklickt.</a:t>
            </a:r>
            <a:endParaRPr sz="600">
              <a:latin typeface="Arial"/>
              <a:cs typeface="Arial"/>
            </a:endParaRPr>
          </a:p>
          <a:p>
            <a:pPr lvl="1" marL="2241550" marR="17780" indent="-114300">
              <a:lnSpc>
                <a:spcPts val="630"/>
              </a:lnSpc>
              <a:spcBef>
                <a:spcPts val="290"/>
              </a:spcBef>
              <a:buChar char="•"/>
              <a:tabLst>
                <a:tab pos="224218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Verlustleistung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angezeigt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indem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Maus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fahrt,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Shift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gedru¨ckt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haltet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Temperatursymbol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anklickt.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51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3097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eines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variablen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Widerstandes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55175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3652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21467"/>
            <a:ext cx="3912870" cy="358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Formeln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visualisieren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Weiterhin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beliebige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Formlen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somit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Kennwerte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eurer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berechnen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visualisieren.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05" y="977710"/>
            <a:ext cx="3693624" cy="1356841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65899" y="2412956"/>
            <a:ext cx="3105785" cy="496570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30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solltet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Messwerte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Bru¨ckenschaltung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ermitteln,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bzw.</a:t>
            </a:r>
            <a:r>
              <a:rPr dirty="0" sz="600" spc="1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ermittelt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haben:</a:t>
            </a:r>
            <a:endParaRPr sz="600">
              <a:latin typeface="Arial"/>
              <a:cs typeface="Arial"/>
            </a:endParaRPr>
          </a:p>
          <a:p>
            <a:pPr marL="3149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15595" algn="l"/>
              </a:tabLst>
            </a:pP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Bru¨ckenspannung</a:t>
            </a:r>
            <a:r>
              <a:rPr dirty="0" sz="600" spc="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spc="-37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endParaRPr baseline="-16666" sz="750">
              <a:latin typeface="Arial"/>
              <a:cs typeface="Arial"/>
            </a:endParaRPr>
          </a:p>
          <a:p>
            <a:pPr marL="314960" indent="-114300">
              <a:lnSpc>
                <a:spcPct val="100000"/>
              </a:lnSpc>
              <a:spcBef>
                <a:spcPts val="210"/>
              </a:spcBef>
              <a:buChar char="•"/>
              <a:tabLst>
                <a:tab pos="3155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Strom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durch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600" spc="-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  <a:p>
            <a:pPr marL="3149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155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Verlustleistung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-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1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1111" sz="750" spc="-11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600" spc="-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-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7465">
              <a:lnSpc>
                <a:spcPts val="865"/>
              </a:lnSpc>
            </a:pPr>
            <a:r>
              <a:rPr dirty="0" spc="-25"/>
              <a:t>52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629158" y="2949885"/>
            <a:ext cx="164846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524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Verifiziert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Widerstandswert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7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u="sng" baseline="33333" sz="750" spc="-67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baseline="33333" sz="75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V</a:t>
            </a:r>
            <a:r>
              <a:rPr dirty="0" u="sng" baseline="33333" sz="750" spc="-89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33333" sz="750" spc="-37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(</a:t>
            </a:r>
            <a:r>
              <a:rPr dirty="0" u="sng" baseline="33333" sz="750" spc="-37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a</a:t>
            </a:r>
            <a:r>
              <a:rPr dirty="0" u="sng" baseline="33333" sz="750" spc="-37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)</a:t>
            </a:r>
            <a:endParaRPr baseline="33333" sz="7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049818" y="2996535"/>
            <a:ext cx="23939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500" spc="-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6666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5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161099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Ziel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dieser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La</a:t>
            </a:r>
            <a:r>
              <a:rPr dirty="0" sz="1200" spc="15">
                <a:solidFill>
                  <a:srgbClr val="F9F9F9"/>
                </a:solidFill>
              </a:rPr>
              <a:t>b</a:t>
            </a:r>
            <a:r>
              <a:rPr dirty="0" sz="1200" spc="-65">
                <a:solidFill>
                  <a:srgbClr val="F9F9F9"/>
                </a:solidFill>
              </a:rPr>
              <a:t>o</a:t>
            </a:r>
            <a:r>
              <a:rPr dirty="0" sz="1200" spc="-20">
                <a:solidFill>
                  <a:srgbClr val="F9F9F9"/>
                </a:solidFill>
              </a:rPr>
              <a:t>r</a:t>
            </a:r>
            <a:r>
              <a:rPr dirty="0" sz="1200" spc="-755">
                <a:solidFill>
                  <a:srgbClr val="F9F9F9"/>
                </a:solidFill>
              </a:rPr>
              <a:t>u</a:t>
            </a:r>
            <a:r>
              <a:rPr dirty="0" sz="1200" spc="-15">
                <a:solidFill>
                  <a:srgbClr val="F9F9F9"/>
                </a:solidFill>
              </a:rPr>
              <a:t>¨</a:t>
            </a:r>
            <a:r>
              <a:rPr dirty="0" sz="1200" spc="-20">
                <a:solidFill>
                  <a:srgbClr val="F9F9F9"/>
                </a:solidFill>
              </a:rPr>
              <a:t>bung</a:t>
            </a:r>
            <a:endParaRPr sz="12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4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34594" y="665833"/>
            <a:ext cx="3773170" cy="2172970"/>
          </a:xfrm>
          <a:prstGeom prst="rect">
            <a:avLst/>
          </a:prstGeom>
        </p:spPr>
        <p:txBody>
          <a:bodyPr wrap="square" lIns="0" tIns="80645" rIns="0" bIns="0" rtlCol="0" vert="horz">
            <a:spAutoFit/>
          </a:bodyPr>
          <a:lstStyle/>
          <a:p>
            <a:pPr marL="302260" indent="-177800">
              <a:lnSpc>
                <a:spcPct val="100000"/>
              </a:lnSpc>
              <a:spcBef>
                <a:spcPts val="635"/>
              </a:spcBef>
              <a:buAutoNum type="arabicPeriod"/>
              <a:tabLst>
                <a:tab pos="302895" algn="l"/>
              </a:tabLst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Erarbeiten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Grundlagen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zur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mit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XVII</a:t>
            </a:r>
            <a:endParaRPr sz="1100">
              <a:latin typeface="Arial"/>
              <a:cs typeface="Arial"/>
            </a:endParaRPr>
          </a:p>
          <a:p>
            <a:pPr marL="302260" marR="796290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302895" algn="l"/>
              </a:tabLst>
            </a:pPr>
            <a:r>
              <a:rPr dirty="0" sz="1100" spc="-80">
                <a:solidFill>
                  <a:srgbClr val="22373A"/>
                </a:solidFill>
                <a:latin typeface="Arial"/>
                <a:cs typeface="Arial"/>
              </a:rPr>
              <a:t>Eigenst¨andige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Schaltungen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75">
                <a:solidFill>
                  <a:srgbClr val="22373A"/>
                </a:solidFill>
                <a:latin typeface="Arial"/>
                <a:cs typeface="Arial"/>
              </a:rPr>
              <a:t>f</a:t>
            </a:r>
            <a:r>
              <a:rPr dirty="0" sz="1100" spc="-53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8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75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Studien-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/Abschlussarbeiten</a:t>
            </a:r>
            <a:endParaRPr sz="1100">
              <a:latin typeface="Arial"/>
              <a:cs typeface="Arial"/>
            </a:endParaRPr>
          </a:p>
          <a:p>
            <a:pPr marL="302260" marR="611505" indent="-177165">
              <a:lnSpc>
                <a:spcPct val="118000"/>
              </a:lnSpc>
              <a:spcBef>
                <a:spcPts val="300"/>
              </a:spcBef>
              <a:buAutoNum type="arabicPeriod"/>
              <a:tabLst>
                <a:tab pos="302895" algn="l"/>
              </a:tabLst>
            </a:pP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Verst¨andnis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theoretischer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Inhalte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empirischen </a:t>
            </a: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Simulationen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erg¨anzen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dirty="0" sz="1100" spc="-85" b="1">
                <a:solidFill>
                  <a:srgbClr val="22373A"/>
                </a:solidFill>
                <a:latin typeface="Arial"/>
                <a:cs typeface="Arial"/>
              </a:rPr>
              <a:t>n¨achste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Schritte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302260" indent="-139065">
              <a:lnSpc>
                <a:spcPct val="100000"/>
              </a:lnSpc>
              <a:buChar char="•"/>
              <a:tabLst>
                <a:tab pos="302895" algn="l"/>
              </a:tabLst>
            </a:pPr>
            <a:r>
              <a:rPr dirty="0" sz="1100" spc="-72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2626" sz="1650" spc="104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bungen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zum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 Einstieg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Simulationswelt</a:t>
            </a:r>
            <a:endParaRPr sz="1100">
              <a:latin typeface="Arial"/>
              <a:cs typeface="Arial"/>
            </a:endParaRPr>
          </a:p>
          <a:p>
            <a:pPr marL="302260" indent="-139065">
              <a:lnSpc>
                <a:spcPct val="100000"/>
              </a:lnSpc>
              <a:spcBef>
                <a:spcPts val="540"/>
              </a:spcBef>
              <a:buChar char="•"/>
              <a:tabLst>
                <a:tab pos="3028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Schrittweise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Erarbeitung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5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Kleinprojektes</a:t>
            </a:r>
            <a:endParaRPr sz="1100">
              <a:latin typeface="Arial"/>
              <a:cs typeface="Arial"/>
            </a:endParaRPr>
          </a:p>
          <a:p>
            <a:pPr marL="302260">
              <a:lnSpc>
                <a:spcPct val="100000"/>
              </a:lnSpc>
              <a:spcBef>
                <a:spcPts val="235"/>
              </a:spcBef>
            </a:pP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 b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em</a:t>
            </a:r>
            <a:r>
              <a:rPr dirty="0" sz="1100" spc="45" b="1">
                <a:solidFill>
                  <a:srgbClr val="22373A"/>
                </a:solidFill>
                <a:latin typeface="Arial"/>
                <a:cs typeface="Arial"/>
              </a:rPr>
              <a:t>p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eraturmess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1100" spc="-660" b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20" b="1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64922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0">
                <a:solidFill>
                  <a:srgbClr val="F9F9F9"/>
                </a:solidFill>
              </a:rPr>
              <a:t>Check</a:t>
            </a:r>
            <a:r>
              <a:rPr dirty="0" sz="1200" spc="1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1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Was</a:t>
            </a:r>
            <a:r>
              <a:rPr dirty="0" sz="1200" spc="10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haben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wir</a:t>
            </a:r>
            <a:r>
              <a:rPr dirty="0" sz="1200" spc="1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bisher</a:t>
            </a:r>
            <a:r>
              <a:rPr dirty="0" sz="1200" spc="15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gelernt</a:t>
            </a:r>
            <a:endParaRPr sz="12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53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529639"/>
            <a:ext cx="3895725" cy="256730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100" spc="-25" b="1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jetzt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solltet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Elemente</a:t>
            </a:r>
            <a:r>
              <a:rPr dirty="0" sz="11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22373A"/>
                </a:solidFill>
                <a:latin typeface="Arial"/>
                <a:cs typeface="Arial"/>
              </a:rPr>
              <a:t>beherrschen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880"/>
              </a:spcBef>
              <a:buChar char="•"/>
              <a:tabLst>
                <a:tab pos="290195" algn="l"/>
              </a:tabLst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Bauteileditors</a:t>
            </a:r>
            <a:r>
              <a:rPr dirty="0" sz="11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F2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295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DC-</a:t>
            </a:r>
            <a:r>
              <a:rPr dirty="0" sz="1100" spc="-9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290"/>
              </a:spcBef>
              <a:buChar char="•"/>
              <a:tabLst>
                <a:tab pos="290195" algn="l"/>
              </a:tabLst>
            </a:pPr>
            <a:r>
              <a:rPr dirty="0" sz="1100" spc="-40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und verwenden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110"/>
              </a:spcBef>
              <a:buChar char="•"/>
              <a:tabLst>
                <a:tab pos="290195" algn="l"/>
              </a:tabLst>
            </a:pPr>
            <a:r>
              <a:rPr dirty="0" sz="1100" spc="-65">
                <a:solidFill>
                  <a:srgbClr val="22373A"/>
                </a:solidFill>
                <a:latin typeface="Arial"/>
                <a:cs typeface="Arial"/>
              </a:rPr>
              <a:t>AC-</a:t>
            </a:r>
            <a:r>
              <a:rPr dirty="0" sz="1100" spc="-100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r>
              <a:rPr dirty="0" sz="11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lvl="1" marL="566420" marR="5080" indent="-132715">
              <a:lnSpc>
                <a:spcPct val="114599"/>
              </a:lnSpc>
              <a:spcBef>
                <a:spcPts val="20"/>
              </a:spcBef>
              <a:buChar char="•"/>
              <a:tabLst>
                <a:tab pos="567055" algn="l"/>
              </a:tabLst>
            </a:pPr>
            <a:r>
              <a:rPr dirty="0" sz="1000" spc="-5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10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2373A"/>
                </a:solidFill>
                <a:latin typeface="Arial"/>
                <a:cs typeface="Arial"/>
              </a:rPr>
              <a:t>Kleinsignal</a:t>
            </a:r>
            <a:r>
              <a:rPr dirty="0" sz="10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3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10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0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10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0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0">
                <a:solidFill>
                  <a:srgbClr val="22373A"/>
                </a:solidFill>
                <a:latin typeface="Arial"/>
                <a:cs typeface="Arial"/>
              </a:rPr>
              <a:t>AC-</a:t>
            </a:r>
            <a:r>
              <a:rPr dirty="0" sz="1000" spc="-70">
                <a:solidFill>
                  <a:srgbClr val="22373A"/>
                </a:solidFill>
                <a:latin typeface="Arial"/>
                <a:cs typeface="Arial"/>
              </a:rPr>
              <a:t>Sweep </a:t>
            </a:r>
            <a:r>
              <a:rPr dirty="0" sz="1000" spc="-55">
                <a:solidFill>
                  <a:srgbClr val="22373A"/>
                </a:solidFill>
                <a:latin typeface="Arial"/>
                <a:cs typeface="Arial"/>
              </a:rPr>
              <a:t>verstehen</a:t>
            </a:r>
            <a:r>
              <a:rPr dirty="0" sz="10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0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000">
              <a:latin typeface="Arial"/>
              <a:cs typeface="Arial"/>
            </a:endParaRPr>
          </a:p>
          <a:p>
            <a:pPr lvl="1" marL="566420" indent="-132715">
              <a:lnSpc>
                <a:spcPct val="100000"/>
              </a:lnSpc>
              <a:spcBef>
                <a:spcPts val="175"/>
              </a:spcBef>
              <a:buChar char="•"/>
              <a:tabLst>
                <a:tab pos="567055" algn="l"/>
              </a:tabLst>
            </a:pPr>
            <a:r>
              <a:rPr dirty="0" sz="10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0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65">
                <a:solidFill>
                  <a:srgbClr val="22373A"/>
                </a:solidFill>
                <a:latin typeface="Arial"/>
                <a:cs typeface="Arial"/>
              </a:rPr>
              <a:t>Grenzefrequenz</a:t>
            </a:r>
            <a:r>
              <a:rPr dirty="0" sz="10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4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10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2373A"/>
                </a:solidFill>
                <a:latin typeface="Arial"/>
                <a:cs typeface="Arial"/>
              </a:rPr>
              <a:t>Filterschaltung</a:t>
            </a:r>
            <a:r>
              <a:rPr dirty="0" sz="10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20">
                <a:solidFill>
                  <a:srgbClr val="22373A"/>
                </a:solidFill>
                <a:latin typeface="Arial"/>
                <a:cs typeface="Arial"/>
              </a:rPr>
              <a:t>simulativ</a:t>
            </a:r>
            <a:r>
              <a:rPr dirty="0" sz="10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2373A"/>
                </a:solidFill>
                <a:latin typeface="Arial"/>
                <a:cs typeface="Arial"/>
              </a:rPr>
              <a:t>ermitteln</a:t>
            </a:r>
            <a:endParaRPr sz="10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310"/>
              </a:spcBef>
              <a:buChar char="•"/>
              <a:tabLst>
                <a:tab pos="290195" algn="l"/>
              </a:tabLst>
            </a:pP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Arbeitspunktanalyse</a:t>
            </a:r>
            <a:r>
              <a:rPr dirty="0" sz="11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durchf</a:t>
            </a:r>
            <a:r>
              <a:rPr dirty="0" sz="1100" spc="-56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4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40">
                <a:solidFill>
                  <a:srgbClr val="22373A"/>
                </a:solidFill>
                <a:latin typeface="Arial"/>
                <a:cs typeface="Arial"/>
              </a:rPr>
              <a:t>hren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110"/>
              </a:spcBef>
              <a:buChar char="•"/>
              <a:tabLst>
                <a:tab pos="2901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11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1100">
              <a:latin typeface="Arial"/>
              <a:cs typeface="Arial"/>
            </a:endParaRPr>
          </a:p>
          <a:p>
            <a:pPr lvl="1" marL="566420" indent="-132715">
              <a:lnSpc>
                <a:spcPct val="100000"/>
              </a:lnSpc>
              <a:spcBef>
                <a:spcPts val="195"/>
              </a:spcBef>
              <a:buChar char="•"/>
              <a:tabLst>
                <a:tab pos="567055" algn="l"/>
              </a:tabLst>
            </a:pPr>
            <a:r>
              <a:rPr dirty="0" sz="1000" spc="-40">
                <a:solidFill>
                  <a:srgbClr val="22373A"/>
                </a:solidFill>
                <a:latin typeface="Arial"/>
                <a:cs typeface="Arial"/>
              </a:rPr>
              <a:t>traces</a:t>
            </a:r>
            <a:r>
              <a:rPr dirty="0" sz="10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25">
                <a:solidFill>
                  <a:srgbClr val="22373A"/>
                </a:solidFill>
                <a:latin typeface="Arial"/>
                <a:cs typeface="Arial"/>
              </a:rPr>
              <a:t>hinzuf</a:t>
            </a:r>
            <a:r>
              <a:rPr dirty="0" sz="1000" spc="-58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000" spc="-2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000" spc="-25">
                <a:solidFill>
                  <a:srgbClr val="22373A"/>
                </a:solidFill>
                <a:latin typeface="Arial"/>
                <a:cs typeface="Arial"/>
              </a:rPr>
              <a:t>gen</a:t>
            </a:r>
            <a:r>
              <a:rPr dirty="0" sz="10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0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000" spc="-10">
                <a:solidFill>
                  <a:srgbClr val="22373A"/>
                </a:solidFill>
                <a:latin typeface="Arial"/>
                <a:cs typeface="Arial"/>
              </a:rPr>
              <a:t>anpassen</a:t>
            </a:r>
            <a:endParaRPr sz="10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310"/>
              </a:spcBef>
              <a:buChar char="•"/>
              <a:tabLst>
                <a:tab pos="290195" algn="l"/>
              </a:tabLst>
            </a:pPr>
            <a:r>
              <a:rPr dirty="0" sz="1100" spc="-45">
                <a:solidFill>
                  <a:srgbClr val="22373A"/>
                </a:solidFill>
                <a:latin typeface="Arial"/>
                <a:cs typeface="Arial"/>
              </a:rPr>
              <a:t>Variablen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einf</a:t>
            </a:r>
            <a:r>
              <a:rPr dirty="0" sz="1100" spc="-62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1100" spc="-15">
                <a:solidFill>
                  <a:srgbClr val="22373A"/>
                </a:solidFill>
                <a:latin typeface="Arial"/>
                <a:cs typeface="Arial"/>
              </a:rPr>
              <a:t>hren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variieren</a:t>
            </a:r>
            <a:endParaRPr sz="1100">
              <a:latin typeface="Arial"/>
              <a:cs typeface="Arial"/>
            </a:endParaRPr>
          </a:p>
          <a:p>
            <a:pPr marL="289560" indent="-139065">
              <a:lnSpc>
                <a:spcPct val="100000"/>
              </a:lnSpc>
              <a:spcBef>
                <a:spcPts val="295"/>
              </a:spcBef>
              <a:buChar char="•"/>
              <a:tabLst>
                <a:tab pos="290195" algn="l"/>
              </a:tabLst>
            </a:pP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60">
                <a:solidFill>
                  <a:srgbClr val="22373A"/>
                </a:solidFill>
                <a:latin typeface="Arial"/>
                <a:cs typeface="Arial"/>
              </a:rPr>
              <a:t>Labels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F4</a:t>
            </a: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00291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13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13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135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realer</a:t>
            </a:r>
            <a:r>
              <a:rPr dirty="0" sz="1200" spc="13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PTC</a:t>
            </a:r>
            <a:r>
              <a:rPr dirty="0" sz="1200" spc="13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KTY81-</a:t>
            </a:r>
            <a:r>
              <a:rPr dirty="0" sz="1200" spc="-25">
                <a:solidFill>
                  <a:srgbClr val="F9F9F9"/>
                </a:solidFill>
              </a:rPr>
              <a:t>210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28091" y="134000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28091" y="142477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491299" y="518508"/>
            <a:ext cx="3869690" cy="1069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KTY81-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210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 marR="145415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KTY81-210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PTC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wollen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Temperaturfu¨hler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Bru¨ckenschaltung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60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modellieren.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nachzubilden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ben¨otigen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Spezifikation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Sensors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seinem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Datenblatt.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2901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Hersteller-Datenblatt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25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&lt;&lt;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Hyperlink</a:t>
            </a:r>
            <a:r>
              <a:rPr dirty="0" sz="600" spc="85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zum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PDF</a:t>
            </a:r>
            <a:r>
              <a:rPr dirty="0" sz="600" spc="12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&gt;&gt;</a:t>
            </a:r>
            <a:r>
              <a:rPr dirty="0" sz="600" spc="45" i="1">
                <a:solidFill>
                  <a:srgbClr val="22373A"/>
                </a:solidFill>
                <a:latin typeface="Arial"/>
                <a:cs typeface="Arial"/>
                <a:hlinkClick r:id="rId2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herunterladen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2901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Hersteller-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Formelreferenz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&lt;&lt;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Hyperlink</a:t>
            </a:r>
            <a:r>
              <a:rPr dirty="0" sz="600" spc="95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zum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PDF</a:t>
            </a:r>
            <a:r>
              <a:rPr dirty="0" sz="600" spc="13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&gt;&gt;</a:t>
            </a:r>
            <a:r>
              <a:rPr dirty="0" sz="600" spc="50" i="1">
                <a:solidFill>
                  <a:srgbClr val="22373A"/>
                </a:solidFill>
                <a:latin typeface="Arial"/>
                <a:cs typeface="Arial"/>
                <a:hlinkClick r:id="rId3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herunterladen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Datenblattes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enth¨alt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Tabelle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Widerstandswerte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beschreibt.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79920" y="1686509"/>
            <a:ext cx="933450" cy="1609090"/>
            <a:chOff x="579920" y="1686509"/>
            <a:chExt cx="933450" cy="160909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920" y="1686509"/>
              <a:ext cx="933103" cy="31846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9920" y="2017612"/>
              <a:ext cx="933153" cy="1277795"/>
            </a:xfrm>
            <a:prstGeom prst="rect">
              <a:avLst/>
            </a:prstGeom>
          </p:spPr>
        </p:pic>
      </p:grpSp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60192" y="1652078"/>
            <a:ext cx="1224697" cy="1677747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154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Approximation</a:t>
            </a:r>
            <a:r>
              <a:rPr dirty="0" sz="1200" spc="5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eines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PTC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18508"/>
            <a:ext cx="3533775" cy="2781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8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Approximationsformel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Hersteller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gibt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seinem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Approximationsformel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Verhaltens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942005" y="828861"/>
            <a:ext cx="55816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96570" algn="l"/>
              </a:tabLst>
            </a:pPr>
            <a:r>
              <a:rPr dirty="0" sz="500" spc="-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5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500" spc="-5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56791" y="892349"/>
            <a:ext cx="212661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67335" algn="l"/>
                <a:tab pos="872490" algn="l"/>
                <a:tab pos="1452245" algn="l"/>
                <a:tab pos="2071370" algn="l"/>
              </a:tabLst>
            </a:pPr>
            <a:r>
              <a:rPr dirty="0" baseline="5555" sz="750" spc="7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5555" sz="750" i="1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baseline="5555" sz="750" spc="-37" i="1">
                <a:solidFill>
                  <a:srgbClr val="22373A"/>
                </a:solidFill>
                <a:latin typeface="Arial"/>
                <a:cs typeface="Arial"/>
              </a:rPr>
              <a:t>Ref</a:t>
            </a:r>
            <a:r>
              <a:rPr dirty="0" baseline="5555" sz="750" i="1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baseline="5555" sz="750" spc="-37" i="1">
                <a:solidFill>
                  <a:srgbClr val="22373A"/>
                </a:solidFill>
                <a:latin typeface="Arial"/>
                <a:cs typeface="Arial"/>
              </a:rPr>
              <a:t>Ref</a:t>
            </a:r>
            <a:r>
              <a:rPr dirty="0" baseline="5555" sz="750" i="1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baseline="5555" sz="750" spc="-37" i="1">
                <a:solidFill>
                  <a:srgbClr val="22373A"/>
                </a:solidFill>
                <a:latin typeface="Arial"/>
                <a:cs typeface="Arial"/>
              </a:rPr>
              <a:t>Ref</a:t>
            </a:r>
            <a:r>
              <a:rPr dirty="0" baseline="5555" sz="750" i="1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500" spc="-5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30007" y="854385"/>
            <a:ext cx="22364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185" i="1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600" spc="295" i="1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[1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295" i="1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295" i="1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3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600" spc="-1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3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)]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276231" y="854385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(6)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595" y="1168854"/>
            <a:ext cx="2332744" cy="1970737"/>
          </a:xfrm>
          <a:prstGeom prst="rect">
            <a:avLst/>
          </a:prstGeom>
        </p:spPr>
      </p:pic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15404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Approximation</a:t>
            </a:r>
            <a:r>
              <a:rPr dirty="0" sz="1200" spc="5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eines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PTC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81766"/>
            <a:ext cx="3914140" cy="3619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Genauigkeit</a:t>
            </a:r>
            <a:r>
              <a:rPr dirty="0" sz="6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wir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Tabelle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Approximationsformel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(Formel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6,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600" spc="1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0)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vergleichen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Verlauf.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1595" y="1057010"/>
            <a:ext cx="2332697" cy="146057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53199" y="2622555"/>
            <a:ext cx="3989704" cy="4356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50800" marR="43180">
              <a:lnSpc>
                <a:spcPts val="630"/>
              </a:lnSpc>
              <a:spcBef>
                <a:spcPts val="1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6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wissen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1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6666" sz="750" spc="21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mehr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vollst¨andig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ist.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Diesen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Effekt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sehen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hier.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6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15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baseline="-16666" sz="750" spc="29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100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weicht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reale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Verlauf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ab.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Messbereich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50C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begrenzen,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verwenden.</a:t>
            </a:r>
            <a:endParaRPr sz="60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52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n¨achsten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tun.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42201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Modellierung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 spc="-55">
                <a:solidFill>
                  <a:srgbClr val="F9F9F9"/>
                </a:solidFill>
              </a:rPr>
              <a:t>des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KTY81-</a:t>
            </a:r>
            <a:r>
              <a:rPr dirty="0" sz="1200" spc="-25">
                <a:solidFill>
                  <a:srgbClr val="F9F9F9"/>
                </a:solidFill>
              </a:rPr>
              <a:t>210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87898"/>
            <a:ext cx="933053" cy="57476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5914" y="2160002"/>
            <a:ext cx="933058" cy="65068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53199" y="518508"/>
            <a:ext cx="3987165" cy="21837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Widerstandsformel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starten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schematic.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Arial"/>
              <a:cs typeface="Arial"/>
            </a:endParaRPr>
          </a:p>
          <a:p>
            <a:pPr marL="1491615" indent="-114935">
              <a:lnSpc>
                <a:spcPct val="100000"/>
              </a:lnSpc>
              <a:buChar char="•"/>
              <a:tabLst>
                <a:tab pos="14922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Schaltplan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endParaRPr sz="600">
              <a:latin typeface="Arial"/>
              <a:cs typeface="Arial"/>
            </a:endParaRPr>
          </a:p>
          <a:p>
            <a:pPr marL="1491615" indent="-114935">
              <a:lnSpc>
                <a:spcPct val="100000"/>
              </a:lnSpc>
              <a:spcBef>
                <a:spcPts val="210"/>
              </a:spcBef>
              <a:buChar char="•"/>
              <a:tabLst>
                <a:tab pos="14922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Gebt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KTY</a:t>
            </a:r>
            <a:r>
              <a:rPr dirty="0" sz="600" spc="-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81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210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endParaRPr sz="600">
              <a:latin typeface="Arial"/>
              <a:cs typeface="Arial"/>
            </a:endParaRPr>
          </a:p>
          <a:p>
            <a:pPr marL="1491615" indent="-114935">
              <a:lnSpc>
                <a:spcPct val="100000"/>
              </a:lnSpc>
              <a:spcBef>
                <a:spcPts val="204"/>
              </a:spcBef>
              <a:buChar char="•"/>
              <a:tabLst>
                <a:tab pos="14922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Erstellt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Label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Namen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KTY</a:t>
            </a:r>
            <a:r>
              <a:rPr dirty="0" sz="600" spc="-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81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210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abh¨angig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seiner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gehen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folgt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vor: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Steigerung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Temparatur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380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entsprechend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6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Ref</a:t>
            </a:r>
            <a:r>
              <a:rPr dirty="0" baseline="-16666" sz="750" spc="41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1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sz="600" spc="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7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baseline="27777" sz="750" spc="21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600" spc="1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baseline="27777" sz="750" spc="2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Ref</a:t>
            </a:r>
            <a:r>
              <a:rPr dirty="0" baseline="-16666" sz="750" spc="41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25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328295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KTY</a:t>
            </a:r>
            <a:r>
              <a:rPr dirty="0" baseline="-16666" sz="750" spc="-3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baseline="-16666" sz="750">
                <a:solidFill>
                  <a:srgbClr val="22373A"/>
                </a:solidFill>
                <a:latin typeface="Arial"/>
                <a:cs typeface="Arial"/>
              </a:rPr>
              <a:t>81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-16666" sz="750">
                <a:solidFill>
                  <a:srgbClr val="22373A"/>
                </a:solidFill>
                <a:latin typeface="Arial"/>
                <a:cs typeface="Arial"/>
              </a:rPr>
              <a:t>210</a:t>
            </a:r>
            <a:r>
              <a:rPr dirty="0" baseline="-16666" sz="750" spc="30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[1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7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>
                <a:solidFill>
                  <a:srgbClr val="22373A"/>
                </a:solidFill>
                <a:latin typeface="Arial"/>
                <a:cs typeface="Arial"/>
              </a:rPr>
              <a:t>3</a:t>
            </a:r>
            <a:r>
              <a:rPr dirty="0" baseline="27777" sz="750" spc="-10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1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25)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+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874</a:t>
            </a:r>
            <a:r>
              <a:rPr dirty="0" baseline="27777" sz="75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baseline="27777" sz="750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baseline="27777" sz="750" spc="-11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600" spc="1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25)</a:t>
            </a:r>
            <a:r>
              <a:rPr dirty="0" baseline="27777" sz="750" spc="-1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27777" sz="750" spc="-104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]</a:t>
            </a:r>
            <a:endParaRPr sz="600">
              <a:latin typeface="Arial"/>
              <a:cs typeface="Arial"/>
            </a:endParaRPr>
          </a:p>
          <a:p>
            <a:pPr lvl="1" marL="1491615" indent="-114935">
              <a:lnSpc>
                <a:spcPts val="675"/>
              </a:lnSpc>
              <a:spcBef>
                <a:spcPts val="645"/>
              </a:spcBef>
              <a:buChar char="•"/>
              <a:tabLst>
                <a:tab pos="14922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Variable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Direktive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.param</a:t>
            </a:r>
            <a:endParaRPr sz="600">
              <a:latin typeface="Arial"/>
              <a:cs typeface="Arial"/>
            </a:endParaRPr>
          </a:p>
          <a:p>
            <a:pPr algn="ctr" marR="627380">
              <a:lnSpc>
                <a:spcPts val="675"/>
              </a:lnSpc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hinterlegen</a:t>
            </a:r>
            <a:endParaRPr sz="600">
              <a:latin typeface="Arial"/>
              <a:cs typeface="Arial"/>
            </a:endParaRPr>
          </a:p>
          <a:p>
            <a:pPr lvl="1" marL="1491615" marR="43180" indent="-114300">
              <a:lnSpc>
                <a:spcPts val="630"/>
              </a:lnSpc>
              <a:spcBef>
                <a:spcPts val="450"/>
              </a:spcBef>
              <a:buChar char="•"/>
              <a:tabLst>
                <a:tab pos="1492250" algn="l"/>
              </a:tabLst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6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ber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Direktive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Parameter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TEMP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(nicht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TEMP</a:t>
            </a:r>
            <a:r>
              <a:rPr dirty="0" sz="600" spc="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dieser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beschreibt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globale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Temparatur)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Tempartur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einfu¨hren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variieren.</a:t>
            </a:r>
            <a:endParaRPr sz="600">
              <a:latin typeface="Arial"/>
              <a:cs typeface="Arial"/>
            </a:endParaRPr>
          </a:p>
          <a:p>
            <a:pPr lvl="1" marL="1491615" indent="-114935">
              <a:lnSpc>
                <a:spcPct val="100000"/>
              </a:lnSpc>
              <a:spcBef>
                <a:spcPts val="195"/>
              </a:spcBef>
              <a:buChar char="•"/>
              <a:tabLst>
                <a:tab pos="14922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Arbeitspunktanalyse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trace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57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295461" y="2747044"/>
            <a:ext cx="23939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I</a:t>
            </a:r>
            <a:r>
              <a:rPr dirty="0" sz="500" spc="-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5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6666" sz="750" spc="-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906739" y="2700393"/>
            <a:ext cx="13696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262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2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u="sng" baseline="33333" sz="75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V</a:t>
            </a:r>
            <a:r>
              <a:rPr dirty="0" u="sng" baseline="33333" sz="750" spc="-6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33333" sz="75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(</a:t>
            </a:r>
            <a:r>
              <a:rPr dirty="0" u="sng" baseline="33333" sz="75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KTY</a:t>
            </a:r>
            <a:r>
              <a:rPr dirty="0" u="sng" baseline="33333" sz="750" spc="-52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r>
              <a:rPr dirty="0" u="sng" baseline="33333" sz="75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81</a:t>
            </a:r>
            <a:r>
              <a:rPr dirty="0" u="sng" baseline="33333" sz="75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−</a:t>
            </a:r>
            <a:r>
              <a:rPr dirty="0" u="sng" baseline="33333" sz="75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210)</a:t>
            </a:r>
            <a:r>
              <a:rPr dirty="0" baseline="33333" sz="750" spc="39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anzeigen</a:t>
            </a:r>
            <a:r>
              <a:rPr dirty="0" sz="600" spc="9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lassen.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923048" y="2978904"/>
            <a:ext cx="3050540" cy="1962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5405">
              <a:lnSpc>
                <a:spcPts val="675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Entspricht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Verlauf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Datenblattes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euren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Erwartungen?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675"/>
              </a:lnSpc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ja,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diesen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nun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Messbruecke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u¨bernehmen.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216090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10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mit</a:t>
            </a:r>
            <a:r>
              <a:rPr dirty="0" sz="1200" spc="95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KTY81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91769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23214" y="661484"/>
            <a:ext cx="63373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Schaltungsaufbau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59994" y="776541"/>
            <a:ext cx="3903979" cy="0"/>
          </a:xfrm>
          <a:custGeom>
            <a:avLst/>
            <a:gdLst/>
            <a:ahLst/>
            <a:cxnLst/>
            <a:rect l="l" t="t" r="r" b="b"/>
            <a:pathLst>
              <a:path w="3903979" h="0">
                <a:moveTo>
                  <a:pt x="0" y="0"/>
                </a:moveTo>
                <a:lnTo>
                  <a:pt x="3903662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858760"/>
            <a:ext cx="1749555" cy="206174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538298" y="1648985"/>
            <a:ext cx="1720214" cy="47370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126364" marR="143510" indent="-114300">
              <a:lnSpc>
                <a:spcPts val="630"/>
              </a:lnSpc>
              <a:spcBef>
                <a:spcPts val="190"/>
              </a:spcBef>
              <a:buChar char="•"/>
              <a:tabLst>
                <a:tab pos="1270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KTY81-210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inklusive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Direktive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modellierten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eure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Messbreuckenschaltung</a:t>
            </a:r>
            <a:r>
              <a:rPr dirty="0" sz="600" spc="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</a:t>
            </a:r>
            <a:endParaRPr sz="600">
              <a:latin typeface="Arial"/>
              <a:cs typeface="Arial"/>
            </a:endParaRPr>
          </a:p>
          <a:p>
            <a:pPr marL="126364" marR="5080" indent="-114300">
              <a:lnSpc>
                <a:spcPts val="630"/>
              </a:lnSpc>
              <a:spcBef>
                <a:spcPts val="295"/>
              </a:spcBef>
              <a:buChar char="•"/>
              <a:tabLst>
                <a:tab pos="1270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Pru¨ft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ob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noch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simulierbar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keinem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Fehler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kommt.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9247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6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Linearisierung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der</a:t>
            </a:r>
            <a:r>
              <a:rPr dirty="0" sz="1200" spc="65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Kennlinie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5547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3950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28091" y="1068844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428091" y="1153617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523" y="1465776"/>
            <a:ext cx="1846773" cy="1288446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428091" y="283646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428091" y="292122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89699" y="524451"/>
            <a:ext cx="4187825" cy="25781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14300">
              <a:lnSpc>
                <a:spcPct val="100000"/>
              </a:lnSpc>
              <a:spcBef>
                <a:spcPts val="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Problemstellung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391160" indent="-114300">
              <a:lnSpc>
                <a:spcPct val="100000"/>
              </a:lnSpc>
              <a:buChar char="•"/>
              <a:tabLst>
                <a:tab pos="3917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PTC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</a:t>
            </a:r>
            <a:endParaRPr sz="600">
              <a:latin typeface="Arial"/>
              <a:cs typeface="Arial"/>
            </a:endParaRPr>
          </a:p>
          <a:p>
            <a:pPr marL="391160" marR="868044" indent="-114300">
              <a:lnSpc>
                <a:spcPts val="630"/>
              </a:lnSpc>
              <a:spcBef>
                <a:spcPts val="300"/>
              </a:spcBef>
              <a:buChar char="•"/>
              <a:tabLst>
                <a:tab pos="3917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Dadruch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Messung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”nicht-linear”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konstanten</a:t>
            </a:r>
            <a:r>
              <a:rPr dirty="0" sz="600" spc="5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Temperaturerh¨ohrung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6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konstante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 b="1">
                <a:solidFill>
                  <a:srgbClr val="22373A"/>
                </a:solidFill>
                <a:latin typeface="Arial"/>
                <a:cs typeface="Arial"/>
              </a:rPr>
              <a:t>Spannungserh¨ohrung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erwarten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k¨onnen</a:t>
            </a:r>
            <a:endParaRPr sz="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4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Simulatives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Experiment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14300" marR="17780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Ann¨aherung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Vorwiderstand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R1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ebenfalls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variieren,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experimentell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linearen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Verlauf</a:t>
            </a:r>
            <a:r>
              <a:rPr dirty="0" sz="600" spc="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21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ermitteln.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lvl="1" marL="2418715" indent="-114300">
              <a:lnSpc>
                <a:spcPct val="100000"/>
              </a:lnSpc>
              <a:buChar char="•"/>
              <a:tabLst>
                <a:tab pos="24193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Variiert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Vorwiderstand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Parameter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endParaRPr baseline="-16666" sz="750">
              <a:latin typeface="Arial"/>
              <a:cs typeface="Arial"/>
            </a:endParaRPr>
          </a:p>
          <a:p>
            <a:pPr lvl="1" marL="2418715" marR="99695" indent="-114300">
              <a:lnSpc>
                <a:spcPts val="630"/>
              </a:lnSpc>
              <a:spcBef>
                <a:spcPts val="475"/>
              </a:spcBef>
              <a:buChar char="•"/>
              <a:tabLst>
                <a:tab pos="2419350" algn="l"/>
              </a:tabLst>
            </a:pP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6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ber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Direktive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.step</a:t>
            </a:r>
            <a:r>
              <a:rPr dirty="0" sz="600" spc="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param</a:t>
            </a:r>
            <a:r>
              <a:rPr dirty="0" sz="600" spc="2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Var</a:t>
            </a:r>
            <a:r>
              <a:rPr dirty="0" sz="600" spc="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70" i="1">
                <a:solidFill>
                  <a:srgbClr val="22373A"/>
                </a:solidFill>
                <a:latin typeface="Arial"/>
                <a:cs typeface="Arial"/>
              </a:rPr>
              <a:t>&gt;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list</a:t>
            </a:r>
            <a:r>
              <a:rPr dirty="0" sz="600" spc="31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8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2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...</a:t>
            </a:r>
            <a:r>
              <a:rPr dirty="0" sz="600" spc="26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&lt;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baseline="-11111" sz="750" i="1">
                <a:solidFill>
                  <a:srgbClr val="22373A"/>
                </a:solidFill>
                <a:latin typeface="Arial"/>
                <a:cs typeface="Arial"/>
              </a:rPr>
              <a:t>n</a:t>
            </a:r>
            <a:r>
              <a:rPr dirty="0" baseline="-11111" sz="750" spc="20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5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Liste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Werten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hinterlegen</a:t>
            </a:r>
            <a:endParaRPr sz="600">
              <a:latin typeface="Arial"/>
              <a:cs typeface="Arial"/>
            </a:endParaRPr>
          </a:p>
          <a:p>
            <a:pPr lvl="1" marL="2418715" indent="-114300">
              <a:lnSpc>
                <a:spcPct val="100000"/>
              </a:lnSpc>
              <a:spcBef>
                <a:spcPts val="195"/>
              </a:spcBef>
              <a:buChar char="•"/>
              <a:tabLst>
                <a:tab pos="24193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Wertebereich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500Ω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20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Ω</a:t>
            </a:r>
            <a:endParaRPr sz="600">
              <a:latin typeface="Arial"/>
              <a:cs typeface="Arial"/>
            </a:endParaRPr>
          </a:p>
          <a:p>
            <a:pPr lvl="1" marL="2418715" marR="107314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24193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Positioniniert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Spice-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Direktive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.stepparamRv</a:t>
            </a:r>
            <a:r>
              <a:rPr dirty="0" sz="600" spc="50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Temperatur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TEMP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1,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erste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Abzisse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dargestellt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wird</a:t>
            </a:r>
            <a:endParaRPr sz="600">
              <a:latin typeface="Arial"/>
              <a:cs typeface="Arial"/>
            </a:endParaRPr>
          </a:p>
          <a:p>
            <a:pPr lvl="1" marL="2418715" indent="-114300">
              <a:lnSpc>
                <a:spcPts val="675"/>
              </a:lnSpc>
              <a:spcBef>
                <a:spcPts val="195"/>
              </a:spcBef>
              <a:buChar char="•"/>
              <a:tabLst>
                <a:tab pos="241935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viewer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k¨onnt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ihr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u¨ber</a:t>
            </a:r>
            <a:endParaRPr sz="600">
              <a:latin typeface="Arial"/>
              <a:cs typeface="Arial"/>
            </a:endParaRPr>
          </a:p>
          <a:p>
            <a:pPr marL="2418715" marR="212725">
              <a:lnSpc>
                <a:spcPts val="630"/>
              </a:lnSpc>
              <a:spcBef>
                <a:spcPts val="50"/>
              </a:spcBef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rechter</a:t>
            </a:r>
            <a:r>
              <a:rPr dirty="0" sz="600" spc="9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Mausklick</a:t>
            </a:r>
            <a:r>
              <a:rPr dirty="0" sz="600" spc="7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View</a:t>
            </a:r>
            <a:r>
              <a:rPr dirty="0" sz="600" spc="9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&gt;</a:t>
            </a:r>
            <a:r>
              <a:rPr dirty="0" sz="600" spc="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Steps</a:t>
            </a:r>
            <a:r>
              <a:rPr dirty="0" sz="600" spc="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einzelnen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Werte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ausw¨ahlen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eigenst¨andig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bewerten.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  <a:spcBef>
                <a:spcPts val="41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Hinweis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Simulationsschrittweite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0">
              <a:latin typeface="Arial"/>
              <a:cs typeface="Arial"/>
            </a:endParaRPr>
          </a:p>
          <a:p>
            <a:pPr marL="114300">
              <a:lnSpc>
                <a:spcPct val="100000"/>
              </a:lnSpc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W¨ahlt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immer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m¨oglichst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klein,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viele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Werte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15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bersichtlichkeit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erschweren!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9247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6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Linearisierung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der</a:t>
            </a:r>
            <a:r>
              <a:rPr dirty="0" sz="1200" spc="65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Kennlinie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603961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8873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73664"/>
            <a:ext cx="3912870" cy="3581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Analytische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Herleitung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 marR="508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exakten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Wert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kann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auch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analytisch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Herleiten.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Dazu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schauen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uns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Spannungsteiler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PTCs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genauer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an.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411" y="916071"/>
            <a:ext cx="3499143" cy="2123965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60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17436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5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Abgleich</a:t>
            </a:r>
            <a:r>
              <a:rPr dirty="0" sz="1200" spc="4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der</a:t>
            </a:r>
            <a:r>
              <a:rPr dirty="0" sz="1200" spc="50">
                <a:solidFill>
                  <a:srgbClr val="F9F9F9"/>
                </a:solidFill>
              </a:rPr>
              <a:t> </a:t>
            </a:r>
            <a:r>
              <a:rPr dirty="0" sz="1200" spc="-50">
                <a:solidFill>
                  <a:srgbClr val="F9F9F9"/>
                </a:solidFill>
              </a:rPr>
              <a:t>Messbruecke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53199" y="518508"/>
            <a:ext cx="3985895" cy="13792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9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Definition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Messbereichs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buChar char="•"/>
              <a:tabLst>
                <a:tab pos="328295" algn="l"/>
              </a:tabLst>
            </a:pP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Temperaturmessbruecke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8Bit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AD-Wandler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digitalisiert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254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 Schritte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9"/>
              </a:spcBef>
              <a:buChar char="•"/>
              <a:tabLst>
                <a:tab pos="3282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quadratische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Approximation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genau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Schrittweite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5C</a:t>
            </a:r>
            <a:endParaRPr sz="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204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Somit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Temperaturbereich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27C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bist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100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4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5C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folgende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Anforderung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Schaltung.</a:t>
            </a:r>
            <a:endParaRPr sz="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535"/>
              </a:spcBef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 b="1">
                <a:solidFill>
                  <a:srgbClr val="22373A"/>
                </a:solidFill>
                <a:latin typeface="Arial"/>
                <a:cs typeface="Arial"/>
              </a:rPr>
              <a:t>Messbru¨cke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27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C</a:t>
            </a:r>
            <a:r>
              <a:rPr dirty="0" sz="600" spc="5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abgeglichen</a:t>
            </a:r>
            <a:r>
              <a:rPr dirty="0" sz="600" spc="6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sein.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9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KTY81-210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laut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Datenblatt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27C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1282Ω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Font typeface="Arial"/>
              <a:buChar char="•"/>
              <a:tabLst>
                <a:tab pos="328295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4</a:t>
            </a:r>
            <a:r>
              <a:rPr dirty="0" baseline="-11111" sz="750" spc="89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1282Ω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betragen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Realit¨at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wu¨rde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Ω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282Ω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getrimmten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500Ω-Trimmer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600">
              <a:latin typeface="Arial"/>
              <a:cs typeface="Arial"/>
            </a:endParaRPr>
          </a:p>
          <a:p>
            <a:pPr marL="3276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einfacher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Widerstand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1282Ω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aus.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006" y="2033812"/>
            <a:ext cx="1943831" cy="1360682"/>
          </a:xfrm>
          <a:prstGeom prst="rect">
            <a:avLst/>
          </a:prstGeom>
        </p:spPr>
      </p:pic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5056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70">
                <a:solidFill>
                  <a:srgbClr val="F9F9F9"/>
                </a:solidFill>
              </a:rPr>
              <a:t>Anpassung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an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AD-</a:t>
            </a:r>
            <a:r>
              <a:rPr dirty="0" sz="1200" spc="-10">
                <a:solidFill>
                  <a:srgbClr val="F9F9F9"/>
                </a:solidFill>
              </a:rPr>
              <a:t>Wandler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428091" y="134674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491299" y="581766"/>
            <a:ext cx="3892550" cy="8515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Ausnutzung</a:t>
            </a:r>
            <a:r>
              <a:rPr dirty="0" sz="6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Quantisierungsbereiches</a:t>
            </a:r>
            <a:r>
              <a:rPr dirty="0" sz="600" spc="8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7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AD-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Wandlers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buChar char="•"/>
              <a:tabLst>
                <a:tab pos="2901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AD-Wandler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hat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Referenzspannung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endParaRPr sz="600">
              <a:latin typeface="Arial"/>
              <a:cs typeface="Arial"/>
            </a:endParaRPr>
          </a:p>
          <a:p>
            <a:pPr marL="289560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2901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vorherigen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Folie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sehen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wir,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Messbru¨cke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etwa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500mV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reicht</a:t>
            </a:r>
            <a:endParaRPr sz="600">
              <a:latin typeface="Arial"/>
              <a:cs typeface="Arial"/>
            </a:endParaRPr>
          </a:p>
          <a:p>
            <a:pPr marL="289560" marR="5080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2901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Ausnutzung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kompletten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Quantisierungsbereiches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Wandlers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muss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Bru¨ckenspannung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100,5C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verst¨arkt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Hierzu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Exkurs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428091" y="143151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 descr=""/>
          <p:cNvGrpSpPr/>
          <p:nvPr/>
        </p:nvGrpSpPr>
        <p:grpSpPr>
          <a:xfrm>
            <a:off x="934987" y="1628228"/>
            <a:ext cx="1232535" cy="865505"/>
            <a:chOff x="934987" y="1628228"/>
            <a:chExt cx="1232535" cy="865505"/>
          </a:xfrm>
        </p:grpSpPr>
        <p:sp>
          <p:nvSpPr>
            <p:cNvPr id="9" name="object 9" descr=""/>
            <p:cNvSpPr/>
            <p:nvPr/>
          </p:nvSpPr>
          <p:spPr>
            <a:xfrm>
              <a:off x="1469014" y="1629816"/>
              <a:ext cx="697230" cy="429895"/>
            </a:xfrm>
            <a:custGeom>
              <a:avLst/>
              <a:gdLst/>
              <a:ahLst/>
              <a:cxnLst/>
              <a:rect l="l" t="t" r="r" b="b"/>
              <a:pathLst>
                <a:path w="697230" h="429894">
                  <a:moveTo>
                    <a:pt x="74529" y="324003"/>
                  </a:moveTo>
                  <a:lnTo>
                    <a:pt x="74529" y="324003"/>
                  </a:lnTo>
                  <a:lnTo>
                    <a:pt x="0" y="323589"/>
                  </a:lnTo>
                </a:path>
                <a:path w="697230" h="429894">
                  <a:moveTo>
                    <a:pt x="74529" y="324003"/>
                  </a:moveTo>
                  <a:lnTo>
                    <a:pt x="74529" y="324003"/>
                  </a:lnTo>
                  <a:lnTo>
                    <a:pt x="74529" y="162002"/>
                  </a:lnTo>
                </a:path>
                <a:path w="697230" h="429894">
                  <a:moveTo>
                    <a:pt x="74529" y="162002"/>
                  </a:moveTo>
                  <a:lnTo>
                    <a:pt x="74529" y="0"/>
                  </a:lnTo>
                  <a:lnTo>
                    <a:pt x="210609" y="0"/>
                  </a:lnTo>
                </a:path>
                <a:path w="697230" h="429894">
                  <a:moveTo>
                    <a:pt x="452532" y="0"/>
                  </a:moveTo>
                  <a:lnTo>
                    <a:pt x="588612" y="0"/>
                  </a:lnTo>
                  <a:lnTo>
                    <a:pt x="588612" y="214922"/>
                  </a:lnTo>
                </a:path>
                <a:path w="697230" h="429894">
                  <a:moveTo>
                    <a:pt x="588612" y="214922"/>
                  </a:moveTo>
                  <a:lnTo>
                    <a:pt x="588612" y="429844"/>
                  </a:lnTo>
                  <a:lnTo>
                    <a:pt x="642612" y="429844"/>
                  </a:lnTo>
                </a:path>
                <a:path w="697230" h="429894">
                  <a:moveTo>
                    <a:pt x="642612" y="429844"/>
                  </a:moveTo>
                  <a:lnTo>
                    <a:pt x="696613" y="429844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620657" y="1847979"/>
              <a:ext cx="360045" cy="423545"/>
            </a:xfrm>
            <a:custGeom>
              <a:avLst/>
              <a:gdLst/>
              <a:ahLst/>
              <a:cxnLst/>
              <a:rect l="l" t="t" r="r" b="b"/>
              <a:pathLst>
                <a:path w="360044" h="423544">
                  <a:moveTo>
                    <a:pt x="359856" y="211680"/>
                  </a:moveTo>
                  <a:lnTo>
                    <a:pt x="0" y="0"/>
                  </a:lnTo>
                  <a:lnTo>
                    <a:pt x="0" y="423361"/>
                  </a:lnTo>
                  <a:lnTo>
                    <a:pt x="359856" y="211680"/>
                  </a:lnTo>
                  <a:close/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936574" y="1951659"/>
              <a:ext cx="607060" cy="540385"/>
            </a:xfrm>
            <a:custGeom>
              <a:avLst/>
              <a:gdLst/>
              <a:ahLst/>
              <a:cxnLst/>
              <a:rect l="l" t="t" r="r" b="b"/>
              <a:pathLst>
                <a:path w="607060" h="540385">
                  <a:moveTo>
                    <a:pt x="606969" y="213841"/>
                  </a:moveTo>
                  <a:lnTo>
                    <a:pt x="606969" y="213841"/>
                  </a:lnTo>
                  <a:lnTo>
                    <a:pt x="532439" y="214255"/>
                  </a:lnTo>
                </a:path>
                <a:path w="607060" h="540385">
                  <a:moveTo>
                    <a:pt x="606969" y="213841"/>
                  </a:moveTo>
                  <a:lnTo>
                    <a:pt x="606969" y="213841"/>
                  </a:lnTo>
                  <a:lnTo>
                    <a:pt x="606687" y="255970"/>
                  </a:lnTo>
                </a:path>
                <a:path w="607060" h="540385">
                  <a:moveTo>
                    <a:pt x="290532" y="414"/>
                  </a:moveTo>
                  <a:lnTo>
                    <a:pt x="216002" y="0"/>
                  </a:lnTo>
                  <a:lnTo>
                    <a:pt x="108001" y="0"/>
                  </a:lnTo>
                </a:path>
                <a:path w="607060" h="540385">
                  <a:moveTo>
                    <a:pt x="108001" y="0"/>
                  </a:moveTo>
                  <a:lnTo>
                    <a:pt x="0" y="0"/>
                  </a:lnTo>
                </a:path>
                <a:path w="607060" h="540385">
                  <a:moveTo>
                    <a:pt x="290532" y="215588"/>
                  </a:moveTo>
                  <a:lnTo>
                    <a:pt x="216002" y="216002"/>
                  </a:lnTo>
                  <a:lnTo>
                    <a:pt x="162002" y="216002"/>
                  </a:lnTo>
                </a:path>
                <a:path w="607060" h="540385">
                  <a:moveTo>
                    <a:pt x="162002" y="216002"/>
                  </a:moveTo>
                  <a:lnTo>
                    <a:pt x="108001" y="216002"/>
                  </a:lnTo>
                </a:path>
                <a:path w="607060" h="540385">
                  <a:moveTo>
                    <a:pt x="605089" y="497878"/>
                  </a:moveTo>
                  <a:lnTo>
                    <a:pt x="604808" y="540006"/>
                  </a:lnTo>
                </a:path>
              </a:pathLst>
            </a:custGeom>
            <a:ln w="3175">
              <a:solidFill>
                <a:srgbClr val="22373A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1633260" y="1884185"/>
            <a:ext cx="93345" cy="3282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180" b="1" i="1">
                <a:latin typeface="Arial-BoldItalicMT"/>
                <a:cs typeface="Arial-BoldItalicMT"/>
              </a:rPr>
              <a:t>−</a:t>
            </a:r>
            <a:endParaRPr sz="600">
              <a:latin typeface="Arial-BoldItalicMT"/>
              <a:cs typeface="Arial-BoldItalic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00">
              <a:latin typeface="Arial-BoldItalicMT"/>
              <a:cs typeface="Arial-BoldItalic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600" spc="160" b="1">
                <a:latin typeface="Arial"/>
                <a:cs typeface="Arial"/>
              </a:rPr>
              <a:t>+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1220895" y="1903636"/>
            <a:ext cx="838835" cy="263525"/>
            <a:chOff x="1220895" y="1903636"/>
            <a:chExt cx="838835" cy="263525"/>
          </a:xfrm>
        </p:grpSpPr>
        <p:sp>
          <p:nvSpPr>
            <p:cNvPr id="14" name="object 14" descr=""/>
            <p:cNvSpPr/>
            <p:nvPr/>
          </p:nvSpPr>
          <p:spPr>
            <a:xfrm>
              <a:off x="1543544" y="1953820"/>
              <a:ext cx="514350" cy="212090"/>
            </a:xfrm>
            <a:custGeom>
              <a:avLst/>
              <a:gdLst/>
              <a:ahLst/>
              <a:cxnLst/>
              <a:rect l="l" t="t" r="r" b="b"/>
              <a:pathLst>
                <a:path w="514350" h="212089">
                  <a:moveTo>
                    <a:pt x="0" y="0"/>
                  </a:moveTo>
                  <a:lnTo>
                    <a:pt x="77113" y="0"/>
                  </a:lnTo>
                </a:path>
                <a:path w="514350" h="212089">
                  <a:moveTo>
                    <a:pt x="0" y="211680"/>
                  </a:moveTo>
                  <a:lnTo>
                    <a:pt x="77113" y="211680"/>
                  </a:lnTo>
                </a:path>
                <a:path w="514350" h="212089">
                  <a:moveTo>
                    <a:pt x="514083" y="105840"/>
                  </a:moveTo>
                  <a:lnTo>
                    <a:pt x="436969" y="105840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224070" y="1906811"/>
              <a:ext cx="248285" cy="92075"/>
            </a:xfrm>
            <a:custGeom>
              <a:avLst/>
              <a:gdLst/>
              <a:ahLst/>
              <a:cxnLst/>
              <a:rect l="l" t="t" r="r" b="b"/>
              <a:pathLst>
                <a:path w="248284" h="92075">
                  <a:moveTo>
                    <a:pt x="247980" y="46611"/>
                  </a:moveTo>
                  <a:lnTo>
                    <a:pt x="224282" y="91840"/>
                  </a:lnTo>
                  <a:lnTo>
                    <a:pt x="183958" y="899"/>
                  </a:lnTo>
                  <a:lnTo>
                    <a:pt x="142634" y="91390"/>
                  </a:lnTo>
                  <a:lnTo>
                    <a:pt x="102310" y="449"/>
                  </a:lnTo>
                  <a:lnTo>
                    <a:pt x="60986" y="90940"/>
                  </a:lnTo>
                  <a:lnTo>
                    <a:pt x="20661" y="0"/>
                  </a:lnTo>
                  <a:lnTo>
                    <a:pt x="0" y="45245"/>
                  </a:lnTo>
                </a:path>
              </a:pathLst>
            </a:custGeom>
            <a:ln w="607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 descr=""/>
          <p:cNvSpPr txBox="1"/>
          <p:nvPr/>
        </p:nvSpPr>
        <p:spPr>
          <a:xfrm>
            <a:off x="1282052" y="1994675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25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22893" y="1937977"/>
            <a:ext cx="27940" cy="27940"/>
            <a:chOff x="922893" y="1937977"/>
            <a:chExt cx="27940" cy="27940"/>
          </a:xfrm>
        </p:grpSpPr>
        <p:sp>
          <p:nvSpPr>
            <p:cNvPr id="18" name="object 18" descr=""/>
            <p:cNvSpPr/>
            <p:nvPr/>
          </p:nvSpPr>
          <p:spPr>
            <a:xfrm>
              <a:off x="924480" y="193956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18773" y="0"/>
                  </a:moveTo>
                  <a:lnTo>
                    <a:pt x="5414" y="0"/>
                  </a:lnTo>
                  <a:lnTo>
                    <a:pt x="0" y="541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5414"/>
                  </a:lnTo>
                  <a:lnTo>
                    <a:pt x="18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924480" y="1939565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24188" y="12094"/>
                  </a:moveTo>
                  <a:lnTo>
                    <a:pt x="24188" y="5414"/>
                  </a:lnTo>
                  <a:lnTo>
                    <a:pt x="18773" y="0"/>
                  </a:lnTo>
                  <a:lnTo>
                    <a:pt x="12094" y="0"/>
                  </a:lnTo>
                  <a:lnTo>
                    <a:pt x="5414" y="0"/>
                  </a:lnTo>
                  <a:lnTo>
                    <a:pt x="0" y="5414"/>
                  </a:lnTo>
                  <a:lnTo>
                    <a:pt x="0" y="1209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209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12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978601" y="1972310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-2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endParaRPr sz="3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1224070" y="2120894"/>
            <a:ext cx="248285" cy="91440"/>
          </a:xfrm>
          <a:custGeom>
            <a:avLst/>
            <a:gdLst/>
            <a:ahLst/>
            <a:cxnLst/>
            <a:rect l="l" t="t" r="r" b="b"/>
            <a:pathLst>
              <a:path w="248284" h="91439">
                <a:moveTo>
                  <a:pt x="247980" y="45003"/>
                </a:moveTo>
                <a:lnTo>
                  <a:pt x="224782" y="90491"/>
                </a:lnTo>
                <a:lnTo>
                  <a:pt x="183458" y="0"/>
                </a:lnTo>
                <a:lnTo>
                  <a:pt x="143134" y="90940"/>
                </a:lnTo>
                <a:lnTo>
                  <a:pt x="101810" y="449"/>
                </a:lnTo>
                <a:lnTo>
                  <a:pt x="61486" y="91390"/>
                </a:lnTo>
                <a:lnTo>
                  <a:pt x="20162" y="899"/>
                </a:lnTo>
                <a:lnTo>
                  <a:pt x="0" y="46369"/>
                </a:lnTo>
              </a:path>
            </a:pathLst>
          </a:custGeom>
          <a:ln w="60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1282600" y="2208515"/>
            <a:ext cx="1282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3" name="object 23" descr=""/>
          <p:cNvGrpSpPr/>
          <p:nvPr/>
        </p:nvGrpSpPr>
        <p:grpSpPr>
          <a:xfrm>
            <a:off x="1030894" y="2153980"/>
            <a:ext cx="27940" cy="27940"/>
            <a:chOff x="1030894" y="2153980"/>
            <a:chExt cx="27940" cy="27940"/>
          </a:xfrm>
        </p:grpSpPr>
        <p:sp>
          <p:nvSpPr>
            <p:cNvPr id="24" name="object 24" descr=""/>
            <p:cNvSpPr/>
            <p:nvPr/>
          </p:nvSpPr>
          <p:spPr>
            <a:xfrm>
              <a:off x="1032482" y="215556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18773" y="0"/>
                  </a:moveTo>
                  <a:lnTo>
                    <a:pt x="5414" y="0"/>
                  </a:lnTo>
                  <a:lnTo>
                    <a:pt x="0" y="541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5414"/>
                  </a:lnTo>
                  <a:lnTo>
                    <a:pt x="18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032482" y="2155567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5" h="24764">
                  <a:moveTo>
                    <a:pt x="24188" y="12094"/>
                  </a:moveTo>
                  <a:lnTo>
                    <a:pt x="24188" y="5414"/>
                  </a:lnTo>
                  <a:lnTo>
                    <a:pt x="18773" y="0"/>
                  </a:lnTo>
                  <a:lnTo>
                    <a:pt x="12094" y="0"/>
                  </a:lnTo>
                  <a:lnTo>
                    <a:pt x="5414" y="0"/>
                  </a:lnTo>
                  <a:lnTo>
                    <a:pt x="0" y="5414"/>
                  </a:lnTo>
                  <a:lnTo>
                    <a:pt x="0" y="1209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209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12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1031445" y="2191393"/>
            <a:ext cx="129539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-37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300" spc="-2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300">
              <a:latin typeface="Arial"/>
              <a:cs typeface="Arial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676587" y="1584455"/>
            <a:ext cx="248285" cy="90805"/>
          </a:xfrm>
          <a:custGeom>
            <a:avLst/>
            <a:gdLst/>
            <a:ahLst/>
            <a:cxnLst/>
            <a:rect l="l" t="t" r="r" b="b"/>
            <a:pathLst>
              <a:path w="248285" h="90805">
                <a:moveTo>
                  <a:pt x="0" y="45360"/>
                </a:moveTo>
                <a:lnTo>
                  <a:pt x="23449" y="0"/>
                </a:lnTo>
                <a:lnTo>
                  <a:pt x="64276" y="90721"/>
                </a:lnTo>
                <a:lnTo>
                  <a:pt x="105103" y="0"/>
                </a:lnTo>
                <a:lnTo>
                  <a:pt x="145929" y="90721"/>
                </a:lnTo>
                <a:lnTo>
                  <a:pt x="186755" y="0"/>
                </a:lnTo>
                <a:lnTo>
                  <a:pt x="227582" y="90721"/>
                </a:lnTo>
                <a:lnTo>
                  <a:pt x="247995" y="45360"/>
                </a:lnTo>
              </a:path>
            </a:pathLst>
          </a:custGeom>
          <a:ln w="60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 txBox="1"/>
          <p:nvPr/>
        </p:nvSpPr>
        <p:spPr>
          <a:xfrm>
            <a:off x="1733506" y="1517160"/>
            <a:ext cx="127635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25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endParaRPr sz="3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2151946" y="2045979"/>
            <a:ext cx="27940" cy="27940"/>
            <a:chOff x="2151946" y="2045979"/>
            <a:chExt cx="27940" cy="27940"/>
          </a:xfrm>
        </p:grpSpPr>
        <p:sp>
          <p:nvSpPr>
            <p:cNvPr id="30" name="object 30" descr=""/>
            <p:cNvSpPr/>
            <p:nvPr/>
          </p:nvSpPr>
          <p:spPr>
            <a:xfrm>
              <a:off x="2153534" y="2047566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18773" y="0"/>
                  </a:moveTo>
                  <a:lnTo>
                    <a:pt x="5414" y="0"/>
                  </a:lnTo>
                  <a:lnTo>
                    <a:pt x="0" y="541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5414"/>
                  </a:lnTo>
                  <a:lnTo>
                    <a:pt x="18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2153534" y="2047566"/>
              <a:ext cx="24765" cy="24765"/>
            </a:xfrm>
            <a:custGeom>
              <a:avLst/>
              <a:gdLst/>
              <a:ahLst/>
              <a:cxnLst/>
              <a:rect l="l" t="t" r="r" b="b"/>
              <a:pathLst>
                <a:path w="24764" h="24764">
                  <a:moveTo>
                    <a:pt x="24188" y="12094"/>
                  </a:moveTo>
                  <a:lnTo>
                    <a:pt x="24188" y="5414"/>
                  </a:lnTo>
                  <a:lnTo>
                    <a:pt x="18773" y="0"/>
                  </a:lnTo>
                  <a:lnTo>
                    <a:pt x="12094" y="0"/>
                  </a:lnTo>
                  <a:lnTo>
                    <a:pt x="5414" y="0"/>
                  </a:lnTo>
                  <a:lnTo>
                    <a:pt x="0" y="5414"/>
                  </a:lnTo>
                  <a:lnTo>
                    <a:pt x="0" y="12094"/>
                  </a:lnTo>
                  <a:lnTo>
                    <a:pt x="0" y="18773"/>
                  </a:lnTo>
                  <a:lnTo>
                    <a:pt x="5414" y="24188"/>
                  </a:lnTo>
                  <a:lnTo>
                    <a:pt x="12094" y="24188"/>
                  </a:lnTo>
                  <a:lnTo>
                    <a:pt x="18773" y="24188"/>
                  </a:lnTo>
                  <a:lnTo>
                    <a:pt x="24188" y="18773"/>
                  </a:lnTo>
                  <a:lnTo>
                    <a:pt x="24188" y="1209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 descr=""/>
          <p:cNvSpPr txBox="1"/>
          <p:nvPr/>
        </p:nvSpPr>
        <p:spPr>
          <a:xfrm>
            <a:off x="2011888" y="1966656"/>
            <a:ext cx="191770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15873" sz="525" spc="-3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300" spc="-20" i="1">
                <a:solidFill>
                  <a:srgbClr val="22373A"/>
                </a:solidFill>
                <a:latin typeface="Arial"/>
                <a:cs typeface="Arial"/>
              </a:rPr>
              <a:t>ADC</a:t>
            </a:r>
            <a:endParaRPr sz="300">
              <a:latin typeface="Arial"/>
              <a:cs typeface="Arial"/>
            </a:endParaRPr>
          </a:p>
        </p:txBody>
      </p:sp>
      <p:sp>
        <p:nvSpPr>
          <p:cNvPr id="33" name="object 33" descr=""/>
          <p:cNvSpPr/>
          <p:nvPr/>
        </p:nvSpPr>
        <p:spPr>
          <a:xfrm>
            <a:off x="1496421" y="2204593"/>
            <a:ext cx="92075" cy="248285"/>
          </a:xfrm>
          <a:custGeom>
            <a:avLst/>
            <a:gdLst/>
            <a:ahLst/>
            <a:cxnLst/>
            <a:rect l="l" t="t" r="r" b="b"/>
            <a:pathLst>
              <a:path w="92075" h="248285">
                <a:moveTo>
                  <a:pt x="46861" y="0"/>
                </a:moveTo>
                <a:lnTo>
                  <a:pt x="92064" y="23748"/>
                </a:lnTo>
                <a:lnTo>
                  <a:pt x="1078" y="63972"/>
                </a:lnTo>
                <a:lnTo>
                  <a:pt x="91524" y="105396"/>
                </a:lnTo>
                <a:lnTo>
                  <a:pt x="539" y="145620"/>
                </a:lnTo>
                <a:lnTo>
                  <a:pt x="90985" y="187044"/>
                </a:lnTo>
                <a:lnTo>
                  <a:pt x="0" y="227269"/>
                </a:lnTo>
                <a:lnTo>
                  <a:pt x="45223" y="247980"/>
                </a:lnTo>
              </a:path>
            </a:pathLst>
          </a:custGeom>
          <a:ln w="607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 txBox="1"/>
          <p:nvPr/>
        </p:nvSpPr>
        <p:spPr>
          <a:xfrm>
            <a:off x="1561851" y="2288372"/>
            <a:ext cx="128905" cy="806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dirty="0" baseline="7936" sz="525" spc="-37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sz="300" spc="-25" i="1">
                <a:solidFill>
                  <a:srgbClr val="22373A"/>
                </a:solidFill>
                <a:latin typeface="Arial"/>
                <a:cs typeface="Arial"/>
              </a:rPr>
              <a:t>q</a:t>
            </a:r>
            <a:endParaRPr sz="300">
              <a:latin typeface="Arial"/>
              <a:cs typeface="Arial"/>
            </a:endParaRPr>
          </a:p>
        </p:txBody>
      </p:sp>
      <p:sp>
        <p:nvSpPr>
          <p:cNvPr id="35" name="object 35" descr=""/>
          <p:cNvSpPr/>
          <p:nvPr/>
        </p:nvSpPr>
        <p:spPr>
          <a:xfrm>
            <a:off x="1541383" y="2491666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5">
                <a:moveTo>
                  <a:pt x="0" y="0"/>
                </a:moveTo>
                <a:lnTo>
                  <a:pt x="0" y="90720"/>
                </a:lnTo>
              </a:path>
            </a:pathLst>
          </a:custGeom>
          <a:ln w="3175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1496022" y="2582386"/>
            <a:ext cx="90805" cy="30480"/>
          </a:xfrm>
          <a:custGeom>
            <a:avLst/>
            <a:gdLst/>
            <a:ahLst/>
            <a:cxnLst/>
            <a:rect l="l" t="t" r="r" b="b"/>
            <a:pathLst>
              <a:path w="90805" h="30480">
                <a:moveTo>
                  <a:pt x="0" y="0"/>
                </a:moveTo>
                <a:lnTo>
                  <a:pt x="90721" y="0"/>
                </a:lnTo>
              </a:path>
              <a:path w="90805" h="30480">
                <a:moveTo>
                  <a:pt x="15120" y="15119"/>
                </a:moveTo>
                <a:lnTo>
                  <a:pt x="75600" y="15119"/>
                </a:lnTo>
              </a:path>
              <a:path w="90805" h="30480">
                <a:moveTo>
                  <a:pt x="26460" y="30240"/>
                </a:moveTo>
                <a:lnTo>
                  <a:pt x="64260" y="30240"/>
                </a:lnTo>
              </a:path>
            </a:pathLst>
          </a:custGeom>
          <a:ln w="6073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 txBox="1"/>
          <p:nvPr/>
        </p:nvSpPr>
        <p:spPr>
          <a:xfrm>
            <a:off x="2519045" y="1477865"/>
            <a:ext cx="37592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Wenn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gilt: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 descr=""/>
          <p:cNvSpPr/>
          <p:nvPr/>
        </p:nvSpPr>
        <p:spPr>
          <a:xfrm>
            <a:off x="3254616" y="1754276"/>
            <a:ext cx="97155" cy="0"/>
          </a:xfrm>
          <a:custGeom>
            <a:avLst/>
            <a:gdLst/>
            <a:ahLst/>
            <a:cxnLst/>
            <a:rect l="l" t="t" r="r" b="b"/>
            <a:pathLst>
              <a:path w="97154" h="0">
                <a:moveTo>
                  <a:pt x="0" y="0"/>
                </a:moveTo>
                <a:lnTo>
                  <a:pt x="96583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 txBox="1"/>
          <p:nvPr/>
        </p:nvSpPr>
        <p:spPr>
          <a:xfrm>
            <a:off x="2971393" y="1684634"/>
            <a:ext cx="52324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421640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dirty="0" baseline="-16666" sz="750" spc="284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=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 descr=""/>
          <p:cNvSpPr txBox="1"/>
          <p:nvPr/>
        </p:nvSpPr>
        <p:spPr>
          <a:xfrm>
            <a:off x="3203816" y="1622938"/>
            <a:ext cx="43243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294005" algn="l"/>
              </a:tabLst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37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7" i="1">
                <a:solidFill>
                  <a:srgbClr val="22373A"/>
                </a:solidFill>
                <a:latin typeface="Arial"/>
                <a:cs typeface="Arial"/>
              </a:rPr>
              <a:t>q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41" name="object 41" descr=""/>
          <p:cNvSpPr/>
          <p:nvPr/>
        </p:nvSpPr>
        <p:spPr>
          <a:xfrm>
            <a:off x="3498202" y="1754276"/>
            <a:ext cx="95885" cy="0"/>
          </a:xfrm>
          <a:custGeom>
            <a:avLst/>
            <a:gdLst/>
            <a:ahLst/>
            <a:cxnLst/>
            <a:rect l="l" t="t" r="r" b="b"/>
            <a:pathLst>
              <a:path w="95885" h="0">
                <a:moveTo>
                  <a:pt x="0" y="0"/>
                </a:moveTo>
                <a:lnTo>
                  <a:pt x="95796" y="0"/>
                </a:lnTo>
              </a:path>
            </a:pathLst>
          </a:custGeom>
          <a:ln w="3682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 txBox="1"/>
          <p:nvPr/>
        </p:nvSpPr>
        <p:spPr>
          <a:xfrm>
            <a:off x="3218751" y="1750204"/>
            <a:ext cx="40576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280670" algn="l"/>
              </a:tabLst>
            </a:pP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7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spc="-37">
                <a:solidFill>
                  <a:srgbClr val="22373A"/>
                </a:solidFill>
                <a:latin typeface="Arial"/>
                <a:cs typeface="Arial"/>
              </a:rPr>
              <a:t>2</a:t>
            </a:r>
            <a:endParaRPr baseline="-11111" sz="750">
              <a:latin typeface="Arial"/>
              <a:cs typeface="Arial"/>
            </a:endParaRPr>
          </a:p>
        </p:txBody>
      </p:sp>
      <p:sp>
        <p:nvSpPr>
          <p:cNvPr id="45" name="object 4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62</a:t>
            </a:r>
          </a:p>
        </p:txBody>
      </p:sp>
      <p:sp>
        <p:nvSpPr>
          <p:cNvPr id="43" name="object 43" descr=""/>
          <p:cNvSpPr txBox="1"/>
          <p:nvPr/>
        </p:nvSpPr>
        <p:spPr>
          <a:xfrm>
            <a:off x="3971163" y="1684634"/>
            <a:ext cx="12890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(7)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2480945" y="1904954"/>
            <a:ext cx="1670050" cy="74866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algn="just" marL="50800" marR="55244">
              <a:lnSpc>
                <a:spcPts val="630"/>
              </a:lnSpc>
              <a:spcBef>
                <a:spcPts val="1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Dann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1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r>
              <a:rPr dirty="0" sz="600" spc="10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symmetrisch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 kann mit der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Formel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dimension-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iert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  <a:p>
            <a:pPr marL="426084">
              <a:lnSpc>
                <a:spcPct val="100000"/>
              </a:lnSpc>
              <a:spcBef>
                <a:spcPts val="525"/>
              </a:spcBef>
              <a:tabLst>
                <a:tab pos="1502410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ADC</a:t>
            </a:r>
            <a:r>
              <a:rPr dirty="0" baseline="-16666" sz="750" spc="31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7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r>
              <a:rPr dirty="0" baseline="-16666" sz="750" spc="-6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179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220" i="1">
                <a:solidFill>
                  <a:srgbClr val="22373A"/>
                </a:solidFill>
                <a:latin typeface="Arial"/>
                <a:cs typeface="Arial"/>
              </a:rPr>
              <a:t>−</a:t>
            </a:r>
            <a:r>
              <a:rPr dirty="0" sz="600" spc="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1111" sz="750" spc="-15" i="1">
                <a:solidFill>
                  <a:srgbClr val="22373A"/>
                </a:solidFill>
                <a:latin typeface="Arial"/>
                <a:cs typeface="Arial"/>
              </a:rPr>
              <a:t>a</a:t>
            </a:r>
            <a:r>
              <a:rPr dirty="0" baseline="-11111" sz="750" spc="-12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(8)</a:t>
            </a:r>
            <a:endParaRPr sz="600">
              <a:latin typeface="Arial"/>
              <a:cs typeface="Arial"/>
            </a:endParaRPr>
          </a:p>
          <a:p>
            <a:pPr algn="just" marL="50165" marR="55244">
              <a:lnSpc>
                <a:spcPts val="630"/>
              </a:lnSpc>
              <a:spcBef>
                <a:spcPts val="5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Berechnungen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1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verein-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fachen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1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16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symmetrischen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Differenzverst¨arker.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  <p:transition spd="fast">
    <p:cut thruBlk="0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7342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75">
                <a:solidFill>
                  <a:srgbClr val="F9F9F9"/>
                </a:solidFill>
              </a:rPr>
              <a:t>XVII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Bitte</a:t>
            </a:r>
            <a:r>
              <a:rPr dirty="0" sz="1200" spc="50">
                <a:solidFill>
                  <a:srgbClr val="F9F9F9"/>
                </a:solidFill>
              </a:rPr>
              <a:t> </a:t>
            </a:r>
            <a:r>
              <a:rPr dirty="0" sz="1200" spc="-65">
                <a:solidFill>
                  <a:srgbClr val="F9F9F9"/>
                </a:solidFill>
              </a:rPr>
              <a:t>¨offnet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alle</a:t>
            </a:r>
            <a:r>
              <a:rPr dirty="0" sz="1200" spc="55">
                <a:solidFill>
                  <a:srgbClr val="F9F9F9"/>
                </a:solidFill>
              </a:rPr>
              <a:t> </a:t>
            </a:r>
            <a:r>
              <a:rPr dirty="0" sz="1200" spc="-45">
                <a:solidFill>
                  <a:srgbClr val="F9F9F9"/>
                </a:solidFill>
              </a:rPr>
              <a:t>das</a:t>
            </a:r>
            <a:r>
              <a:rPr dirty="0" sz="1200" spc="50">
                <a:solidFill>
                  <a:srgbClr val="F9F9F9"/>
                </a:solidFill>
              </a:rPr>
              <a:t> </a:t>
            </a:r>
            <a:r>
              <a:rPr dirty="0" sz="1200" spc="-20">
                <a:solidFill>
                  <a:srgbClr val="F9F9F9"/>
                </a:solidFill>
              </a:rPr>
              <a:t>Programm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26006"/>
            <a:ext cx="3472815" cy="6845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9695">
              <a:lnSpc>
                <a:spcPct val="118000"/>
              </a:lnSpc>
              <a:spcBef>
                <a:spcPts val="100"/>
              </a:spcBef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70">
                <a:solidFill>
                  <a:srgbClr val="22373A"/>
                </a:solidFill>
                <a:latin typeface="Arial"/>
                <a:cs typeface="Arial"/>
              </a:rPr>
              <a:t>Benutzeroberfl¨ache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XVII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0">
                <a:solidFill>
                  <a:srgbClr val="22373A"/>
                </a:solidFill>
                <a:latin typeface="Arial"/>
                <a:cs typeface="Arial"/>
              </a:rPr>
              <a:t>besteht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85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11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den </a:t>
            </a:r>
            <a:r>
              <a:rPr dirty="0" sz="1100" spc="-55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11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Elementen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12900"/>
              </a:lnSpc>
              <a:spcBef>
                <a:spcPts val="44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Hinweis:</a:t>
            </a:r>
            <a:r>
              <a:rPr dirty="0" sz="6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Benutzeroberfl¨ache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LTspice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MacOS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Windows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unterscheided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leicht.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Hautpmenuleiste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MacO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sichtbar.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757" y="1261727"/>
            <a:ext cx="3662463" cy="76436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1784273" y="2062170"/>
            <a:ext cx="10401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b="1">
                <a:solidFill>
                  <a:srgbClr val="22373A"/>
                </a:solidFill>
                <a:latin typeface="Arial"/>
                <a:cs typeface="Arial"/>
              </a:rPr>
              <a:t>(a)</a:t>
            </a:r>
            <a:r>
              <a:rPr dirty="0" sz="900" spc="204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22373A"/>
                </a:solidFill>
                <a:latin typeface="Arial"/>
                <a:cs typeface="Arial"/>
              </a:rPr>
              <a:t>Hautpmenuleiste</a:t>
            </a:r>
            <a:endParaRPr sz="9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5449" y="2251732"/>
            <a:ext cx="1439739" cy="807494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090841" y="3095289"/>
            <a:ext cx="70993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b="1">
                <a:solidFill>
                  <a:srgbClr val="22373A"/>
                </a:solidFill>
                <a:latin typeface="Arial"/>
                <a:cs typeface="Arial"/>
              </a:rPr>
              <a:t>(b)</a:t>
            </a:r>
            <a:r>
              <a:rPr dirty="0" sz="900" spc="1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42540" y="2249434"/>
            <a:ext cx="1439631" cy="80979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820987" y="3095289"/>
            <a:ext cx="683260" cy="162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900" b="1">
                <a:solidFill>
                  <a:srgbClr val="22373A"/>
                </a:solidFill>
                <a:latin typeface="Arial"/>
                <a:cs typeface="Arial"/>
              </a:rPr>
              <a:t>(c)</a:t>
            </a:r>
            <a:r>
              <a:rPr dirty="0" sz="900" spc="17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22373A"/>
                </a:solidFill>
                <a:latin typeface="Arial"/>
                <a:cs typeface="Arial"/>
              </a:rPr>
              <a:t>waveform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25056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70">
                <a:solidFill>
                  <a:srgbClr val="F9F9F9"/>
                </a:solidFill>
              </a:rPr>
              <a:t>Anpassung</a:t>
            </a:r>
            <a:r>
              <a:rPr dirty="0" sz="1200" spc="8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an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AD-</a:t>
            </a:r>
            <a:r>
              <a:rPr dirty="0" sz="1200" spc="-10">
                <a:solidFill>
                  <a:srgbClr val="F9F9F9"/>
                </a:solidFill>
              </a:rPr>
              <a:t>Wandler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91299" y="518508"/>
            <a:ext cx="12839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Dimensionierung</a:t>
            </a:r>
            <a:r>
              <a:rPr dirty="0" sz="600" spc="10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Differenzverst¨arker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2058416" y="975927"/>
            <a:ext cx="7429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20" i="1">
                <a:solidFill>
                  <a:srgbClr val="22373A"/>
                </a:solidFill>
                <a:latin typeface="Arial"/>
                <a:cs typeface="Arial"/>
              </a:rPr>
              <a:t>D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9158" y="657561"/>
            <a:ext cx="3498850" cy="365125"/>
          </a:xfrm>
          <a:prstGeom prst="rect">
            <a:avLst/>
          </a:prstGeom>
        </p:spPr>
        <p:txBody>
          <a:bodyPr wrap="square" lIns="0" tIns="3873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305"/>
              </a:spcBef>
              <a:buChar char="•"/>
              <a:tabLst>
                <a:tab pos="1524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unserer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(Folie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45)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wissen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wir,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AB</a:t>
            </a:r>
            <a:r>
              <a:rPr dirty="0" baseline="-16666" sz="750" spc="18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100C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493mV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entspricht</a:t>
            </a:r>
            <a:endParaRPr sz="600">
              <a:latin typeface="Arial"/>
              <a:cs typeface="Arial"/>
            </a:endParaRPr>
          </a:p>
          <a:p>
            <a:pPr marL="151765" indent="-114300">
              <a:lnSpc>
                <a:spcPct val="100000"/>
              </a:lnSpc>
              <a:spcBef>
                <a:spcPts val="204"/>
              </a:spcBef>
              <a:buChar char="•"/>
              <a:tabLst>
                <a:tab pos="152400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Referenzspannung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AD-Wandler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endParaRPr sz="600">
              <a:latin typeface="Arial"/>
              <a:cs typeface="Arial"/>
            </a:endParaRPr>
          </a:p>
          <a:p>
            <a:pPr algn="ctr" marR="60325">
              <a:lnSpc>
                <a:spcPct val="100000"/>
              </a:lnSpc>
              <a:spcBef>
                <a:spcPts val="225"/>
              </a:spcBef>
            </a:pPr>
            <a:r>
              <a:rPr dirty="0" u="sng" sz="500" spc="229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-2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</a:t>
            </a:r>
            <a:r>
              <a:rPr dirty="0" u="sng" sz="500" spc="-25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sz="500" spc="-25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5</a:t>
            </a:r>
            <a:r>
              <a:rPr dirty="0" u="sng" sz="500" spc="50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endParaRPr sz="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249766" y="990748"/>
            <a:ext cx="18923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1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500" spc="-1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0">
                <a:solidFill>
                  <a:srgbClr val="22373A"/>
                </a:solidFill>
                <a:latin typeface="Arial"/>
                <a:cs typeface="Arial"/>
              </a:rPr>
              <a:t>493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4558" y="945494"/>
            <a:ext cx="210947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  <a:tab pos="181292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ergibt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Verst¨arkungsfaktor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175" i="1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60">
                <a:solidFill>
                  <a:srgbClr val="22373A"/>
                </a:solidFill>
                <a:latin typeface="Arial Unicode MS"/>
                <a:cs typeface="Arial Unicode MS"/>
              </a:rPr>
              <a:t>∼</a:t>
            </a:r>
            <a:r>
              <a:rPr dirty="0" sz="600" spc="7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28091" y="128953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428091" y="137430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453199" y="1093716"/>
            <a:ext cx="3964304" cy="6070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27660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3282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>
                <a:solidFill>
                  <a:srgbClr val="22373A"/>
                </a:solidFill>
                <a:latin typeface="Arial"/>
                <a:cs typeface="Arial"/>
              </a:rPr>
              <a:t>w¨ahlen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baseline="-16666" sz="750" spc="2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 i="1">
                <a:solidFill>
                  <a:srgbClr val="22373A"/>
                </a:solidFill>
                <a:latin typeface="Arial"/>
                <a:cs typeface="Arial"/>
              </a:rPr>
              <a:t>q</a:t>
            </a:r>
            <a:r>
              <a:rPr dirty="0" baseline="-11111" sz="750" spc="187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480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Ω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sowie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baseline="-11111" sz="750" spc="1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1111" sz="75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baseline="-11111" sz="750" spc="157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91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Ω</a:t>
            </a:r>
            <a:endParaRPr sz="600">
              <a:latin typeface="Arial"/>
              <a:cs typeface="Arial"/>
            </a:endParaRPr>
          </a:p>
          <a:p>
            <a:pPr algn="just" marL="50800">
              <a:lnSpc>
                <a:spcPct val="100000"/>
              </a:lnSpc>
              <a:spcBef>
                <a:spcPts val="585"/>
              </a:spcBef>
            </a:pP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Aufbau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Differenzverst¨arkers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Integration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50">
              <a:latin typeface="Arial"/>
              <a:cs typeface="Arial"/>
            </a:endParaRPr>
          </a:p>
          <a:p>
            <a:pPr algn="just" marL="50800" marR="1778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einfacheren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(eine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alles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anstatt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zus¨atzlichen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+/-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12V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Versorgung)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verwenden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UniversalOpamp2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unsymmetrischen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Modus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5V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0V.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Dies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reicht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aus,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unser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Messbereich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0-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2,5V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reicht.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6006" y="1809188"/>
            <a:ext cx="1943976" cy="1603517"/>
          </a:xfrm>
          <a:prstGeom prst="rect">
            <a:avLst/>
          </a:prstGeom>
        </p:spPr>
      </p:pic>
      <p:sp>
        <p:nvSpPr>
          <p:cNvPr id="14" name="object 1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63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27863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Alternative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Anzeige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am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Digitalmultimeter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18508"/>
            <a:ext cx="3913504" cy="517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Potentailanpassung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60" b="1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Multimeter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50">
              <a:latin typeface="Arial"/>
              <a:cs typeface="Arial"/>
            </a:endParaRPr>
          </a:p>
          <a:p>
            <a:pPr algn="just" marL="12700">
              <a:lnSpc>
                <a:spcPts val="675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Alternativ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an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Digitalmultimeter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angezeigt</a:t>
            </a:r>
            <a:r>
              <a:rPr dirty="0" sz="6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  <a:p>
            <a:pPr algn="just" marL="12700" marR="5080">
              <a:lnSpc>
                <a:spcPts val="630"/>
              </a:lnSpc>
              <a:spcBef>
                <a:spcPts val="5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Digitalmultimeter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soll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jedoch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idealerweise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Temperatur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ohne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Umrechnungsfaktor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anzeigen.</a:t>
            </a:r>
            <a:r>
              <a:rPr dirty="0" sz="600" spc="1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5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einen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nahezu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idealen</a:t>
            </a:r>
            <a:r>
              <a:rPr dirty="0" sz="600" spc="-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unsymmetrischen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OPVs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verwendet.</a:t>
            </a:r>
            <a:r>
              <a:rPr dirty="0" sz="600" spc="8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40" b="1">
                <a:solidFill>
                  <a:srgbClr val="22373A"/>
                </a:solidFill>
                <a:latin typeface="Arial"/>
                <a:cs typeface="Arial"/>
              </a:rPr>
              <a:t>sehen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 wir,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60" b="1">
                <a:solidFill>
                  <a:srgbClr val="22373A"/>
                </a:solidFill>
                <a:latin typeface="Arial"/>
                <a:cs typeface="Arial"/>
              </a:rPr>
              <a:t>dass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(wie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auch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bei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realen</a:t>
            </a:r>
            <a:r>
              <a:rPr dirty="0" sz="600" spc="-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TS912-</a:t>
            </a:r>
            <a:r>
              <a:rPr dirty="0" sz="600" spc="5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5)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Kurve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Beginn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Messbereichs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leicht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abflacht.</a:t>
            </a:r>
            <a:r>
              <a:rPr dirty="0" sz="600" spc="8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limitieren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Messbreich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-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20C.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0418" y="1153132"/>
            <a:ext cx="1555094" cy="1204762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65899" y="2462865"/>
            <a:ext cx="3963670" cy="78867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 marR="30480">
              <a:lnSpc>
                <a:spcPts val="630"/>
              </a:lnSpc>
              <a:spcBef>
                <a:spcPts val="1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Anpassung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durchzufu¨hren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folgenden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Schritte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abarbeiten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6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Temperatur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anzugleichen:</a:t>
            </a:r>
            <a:endParaRPr sz="600">
              <a:latin typeface="Arial"/>
              <a:cs typeface="Arial"/>
            </a:endParaRPr>
          </a:p>
          <a:p>
            <a:pPr algn="just" marL="314960" indent="-114300">
              <a:lnSpc>
                <a:spcPct val="100000"/>
              </a:lnSpc>
              <a:spcBef>
                <a:spcPts val="200"/>
              </a:spcBef>
              <a:buChar char="•"/>
              <a:tabLst>
                <a:tab pos="31559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reduziert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spc="-30" i="1">
                <a:solidFill>
                  <a:srgbClr val="22373A"/>
                </a:solidFill>
                <a:latin typeface="Arial"/>
                <a:cs typeface="Arial"/>
              </a:rPr>
              <a:t>ADC</a:t>
            </a:r>
            <a:endParaRPr baseline="-16666" sz="750">
              <a:latin typeface="Arial"/>
              <a:cs typeface="Arial"/>
            </a:endParaRPr>
          </a:p>
          <a:p>
            <a:pPr algn="just" marL="314960" marR="97155" indent="-114300">
              <a:lnSpc>
                <a:spcPts val="630"/>
              </a:lnSpc>
              <a:spcBef>
                <a:spcPts val="305"/>
              </a:spcBef>
              <a:buChar char="•"/>
              <a:tabLst>
                <a:tab pos="315595" algn="l"/>
              </a:tabLst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nutzen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temperaturkonstante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baseline="-16666" sz="750" spc="20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einem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weiteren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Potential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am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negativen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Messpunkt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270mV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senken</a:t>
            </a:r>
            <a:endParaRPr sz="600">
              <a:latin typeface="Arial"/>
              <a:cs typeface="Arial"/>
            </a:endParaRPr>
          </a:p>
          <a:p>
            <a:pPr algn="just" marL="314960" marR="402590" indent="-114300">
              <a:lnSpc>
                <a:spcPts val="630"/>
              </a:lnSpc>
              <a:spcBef>
                <a:spcPts val="290"/>
              </a:spcBef>
              <a:buFont typeface="Arial"/>
              <a:buChar char="•"/>
              <a:tabLst>
                <a:tab pos="315595" algn="l"/>
              </a:tabLst>
            </a:pPr>
            <a:r>
              <a:rPr dirty="0" sz="600" spc="-60" b="1">
                <a:solidFill>
                  <a:srgbClr val="22373A"/>
                </a:solidFill>
                <a:latin typeface="Arial"/>
                <a:cs typeface="Arial"/>
              </a:rPr>
              <a:t>Fu¨r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75" b="1">
                <a:solidFill>
                  <a:srgbClr val="22373A"/>
                </a:solidFill>
                <a:latin typeface="Arial"/>
                <a:cs typeface="Arial"/>
              </a:rPr>
              <a:t>mu¨ssen</a:t>
            </a:r>
            <a:r>
              <a:rPr dirty="0" sz="6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Potis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initialen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Einstellung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verwendet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werden,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da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es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keine</a:t>
            </a:r>
            <a:r>
              <a:rPr dirty="0" sz="600" spc="5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Widerst¨ande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beliebigen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Werten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gibt.</a:t>
            </a:r>
            <a:r>
              <a:rPr dirty="0" sz="600" spc="8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Jedenfalls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um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unsere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exakt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zu</a:t>
            </a:r>
            <a:r>
              <a:rPr dirty="0" sz="600" spc="5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dimensionieren.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64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427863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Alternative</a:t>
            </a:r>
            <a:r>
              <a:rPr dirty="0" sz="1200" spc="35">
                <a:solidFill>
                  <a:srgbClr val="F9F9F9"/>
                </a:solidFill>
              </a:rPr>
              <a:t> </a:t>
            </a:r>
            <a:r>
              <a:rPr dirty="0" sz="1200" spc="-30">
                <a:solidFill>
                  <a:srgbClr val="F9F9F9"/>
                </a:solidFill>
              </a:rPr>
              <a:t>Anzeige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am</a:t>
            </a:r>
            <a:r>
              <a:rPr dirty="0" sz="1200" spc="4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Digitalmultimeter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548792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491299" y="518508"/>
            <a:ext cx="135953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Schematic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Potis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428091" y="63356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1558353" y="750769"/>
            <a:ext cx="12192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25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500" spc="-25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25">
                <a:solidFill>
                  <a:srgbClr val="22373A"/>
                </a:solidFill>
                <a:latin typeface="Arial"/>
                <a:cs typeface="Arial"/>
              </a:rPr>
              <a:t>5</a:t>
            </a:r>
            <a:endParaRPr sz="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29158" y="705515"/>
            <a:ext cx="145859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52400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5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-16666" sz="750" i="1">
                <a:solidFill>
                  <a:srgbClr val="22373A"/>
                </a:solidFill>
                <a:latin typeface="Arial"/>
                <a:cs typeface="Arial"/>
              </a:rPr>
              <a:t>UAC</a:t>
            </a:r>
            <a:r>
              <a:rPr dirty="0" baseline="-16666" sz="750" spc="142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u="sng" baseline="33333" sz="75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1</a:t>
            </a:r>
            <a:r>
              <a:rPr dirty="0" u="sng" baseline="33333" sz="75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baseline="33333" sz="75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27</a:t>
            </a:r>
            <a:r>
              <a:rPr dirty="0" baseline="33333" sz="750" spc="3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60">
                <a:solidFill>
                  <a:srgbClr val="22373A"/>
                </a:solidFill>
                <a:latin typeface="Arial Unicode MS"/>
                <a:cs typeface="Arial Unicode MS"/>
              </a:rPr>
              <a:t>∼</a:t>
            </a:r>
            <a:r>
              <a:rPr dirty="0" sz="600" spc="55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51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23747" y="912211"/>
            <a:ext cx="7048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1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5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54558" y="881766"/>
            <a:ext cx="524510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27000" algn="l"/>
              </a:tabLst>
            </a:pP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spc="170" i="1">
                <a:solidFill>
                  <a:srgbClr val="22373A"/>
                </a:solidFill>
                <a:latin typeface="Arial"/>
                <a:cs typeface="Arial"/>
              </a:rPr>
              <a:t> 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3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5(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68844" y="857614"/>
            <a:ext cx="511175" cy="170815"/>
          </a:xfrm>
          <a:prstGeom prst="rect">
            <a:avLst/>
          </a:prstGeom>
        </p:spPr>
        <p:txBody>
          <a:bodyPr wrap="square" lIns="0" tIns="19685" rIns="0" bIns="0" rtlCol="0" vert="horz">
            <a:spAutoFit/>
          </a:bodyPr>
          <a:lstStyle/>
          <a:p>
            <a:pPr marL="12700" marR="5080">
              <a:lnSpc>
                <a:spcPts val="550"/>
              </a:lnSpc>
              <a:spcBef>
                <a:spcPts val="155"/>
              </a:spcBef>
              <a:tabLst>
                <a:tab pos="146685" algn="l"/>
                <a:tab pos="497205" algn="l"/>
              </a:tabLst>
            </a:pPr>
            <a:r>
              <a:rPr dirty="0" u="sng" sz="50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u="sng" sz="500" spc="-1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5</a:t>
            </a:r>
            <a:r>
              <a:rPr dirty="0" u="sng" sz="500" spc="-1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sz="500" spc="-1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23</a:t>
            </a:r>
            <a:r>
              <a:rPr dirty="0" u="sng" sz="500" spc="-1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k</a:t>
            </a:r>
            <a:r>
              <a:rPr dirty="0" u="sng" sz="500" spc="-1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Ω</a:t>
            </a:r>
            <a:r>
              <a:rPr dirty="0" u="sng" sz="50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	</a:t>
            </a:r>
            <a:r>
              <a:rPr dirty="0" sz="5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500" spc="-10">
                <a:solidFill>
                  <a:srgbClr val="22373A"/>
                </a:solidFill>
                <a:latin typeface="Arial"/>
                <a:cs typeface="Arial"/>
              </a:rPr>
              <a:t>1</a:t>
            </a:r>
            <a:r>
              <a:rPr dirty="0" sz="500" spc="-1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0">
                <a:solidFill>
                  <a:srgbClr val="22373A"/>
                </a:solidFill>
                <a:latin typeface="Arial"/>
                <a:cs typeface="Arial"/>
              </a:rPr>
              <a:t>28</a:t>
            </a:r>
            <a:r>
              <a:rPr dirty="0" sz="500" spc="-1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500" spc="-10">
                <a:solidFill>
                  <a:srgbClr val="22373A"/>
                </a:solidFill>
                <a:latin typeface="Arial"/>
                <a:cs typeface="Arial"/>
              </a:rPr>
              <a:t>Ω+5</a:t>
            </a:r>
            <a:r>
              <a:rPr dirty="0" sz="500" spc="-1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0">
                <a:solidFill>
                  <a:srgbClr val="22373A"/>
                </a:solidFill>
                <a:latin typeface="Arial"/>
                <a:cs typeface="Arial"/>
              </a:rPr>
              <a:t>23</a:t>
            </a:r>
            <a:r>
              <a:rPr dirty="0" sz="500" spc="-10" i="1">
                <a:solidFill>
                  <a:srgbClr val="22373A"/>
                </a:solidFill>
                <a:latin typeface="Arial"/>
                <a:cs typeface="Arial"/>
              </a:rPr>
              <a:t>k</a:t>
            </a:r>
            <a:r>
              <a:rPr dirty="0" sz="500" spc="-10">
                <a:solidFill>
                  <a:srgbClr val="22373A"/>
                </a:solidFill>
                <a:latin typeface="Arial"/>
                <a:cs typeface="Arial"/>
              </a:rPr>
              <a:t>Ω</a:t>
            </a:r>
            <a:endParaRPr sz="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669186" y="881766"/>
            <a:ext cx="85153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)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492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V</a:t>
            </a:r>
            <a:r>
              <a:rPr dirty="0" sz="600" spc="16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4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5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konstant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380540" y="1086036"/>
            <a:ext cx="70485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15" i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568627" y="1031439"/>
            <a:ext cx="18923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u="sng" sz="50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500" spc="-2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0</a:t>
            </a:r>
            <a:r>
              <a:rPr dirty="0" u="sng" sz="500" spc="-20" i="1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,</a:t>
            </a:r>
            <a:r>
              <a:rPr dirty="0" u="sng" sz="500" spc="-2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27</a:t>
            </a:r>
            <a:r>
              <a:rPr dirty="0" u="sng" sz="500" spc="500">
                <a:solidFill>
                  <a:srgbClr val="22373A"/>
                </a:solidFill>
                <a:uFill>
                  <a:solidFill>
                    <a:srgbClr val="22373A"/>
                  </a:solidFill>
                </a:uFill>
                <a:latin typeface="Arial"/>
                <a:cs typeface="Arial"/>
              </a:rPr>
              <a:t> 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568627" y="1100844"/>
            <a:ext cx="189230" cy="101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00" spc="-1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500" spc="-1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500" spc="-10">
                <a:solidFill>
                  <a:srgbClr val="22373A"/>
                </a:solidFill>
                <a:latin typeface="Arial"/>
                <a:cs typeface="Arial"/>
              </a:rPr>
              <a:t>492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54558" y="1055603"/>
            <a:ext cx="146875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6364" indent="-114300">
              <a:lnSpc>
                <a:spcPct val="100000"/>
              </a:lnSpc>
              <a:spcBef>
                <a:spcPts val="95"/>
              </a:spcBef>
              <a:buChar char="•"/>
              <a:tabLst>
                <a:tab pos="127000" algn="l"/>
                <a:tab pos="1132205" algn="l"/>
              </a:tabLst>
            </a:pP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Spannungsteiler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600" spc="470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9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	</a:t>
            </a:r>
            <a:r>
              <a:rPr dirty="0" sz="600" spc="160">
                <a:solidFill>
                  <a:srgbClr val="22373A"/>
                </a:solidFill>
                <a:latin typeface="Arial"/>
                <a:cs typeface="Arial"/>
              </a:rPr>
              <a:t>=</a:t>
            </a:r>
            <a:r>
              <a:rPr dirty="0" sz="600" spc="160">
                <a:solidFill>
                  <a:srgbClr val="22373A"/>
                </a:solidFill>
                <a:latin typeface="Arial Unicode MS"/>
                <a:cs typeface="Arial Unicode MS"/>
              </a:rPr>
              <a:t>∼</a:t>
            </a:r>
            <a:r>
              <a:rPr dirty="0" sz="600" spc="70">
                <a:solidFill>
                  <a:srgbClr val="22373A"/>
                </a:solidFill>
                <a:latin typeface="Arial Unicode MS"/>
                <a:cs typeface="Arial Unicode MS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0</a:t>
            </a:r>
            <a:r>
              <a:rPr dirty="0" sz="600" i="1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600" spc="-2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54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629158" y="1203825"/>
            <a:ext cx="2094864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1765" indent="-1143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152400" algn="l"/>
              </a:tabLst>
            </a:pPr>
            <a:r>
              <a:rPr dirty="0" sz="600" spc="-10" i="1">
                <a:solidFill>
                  <a:srgbClr val="22373A"/>
                </a:solidFill>
                <a:latin typeface="Arial"/>
                <a:cs typeface="Arial"/>
              </a:rPr>
              <a:t>R</a:t>
            </a:r>
            <a:r>
              <a:rPr dirty="0" baseline="-16666" sz="750" spc="-15" i="1">
                <a:solidFill>
                  <a:srgbClr val="22373A"/>
                </a:solidFill>
                <a:latin typeface="Arial"/>
                <a:cs typeface="Arial"/>
              </a:rPr>
              <a:t>Mess</a:t>
            </a:r>
            <a:r>
              <a:rPr dirty="0" baseline="-16666" sz="750" spc="135" i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sollte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m¨oglichst</a:t>
            </a:r>
            <a:r>
              <a:rPr dirty="0" sz="6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hochohmig dimensioniert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208" y="1474692"/>
            <a:ext cx="2721621" cy="1906644"/>
          </a:xfrm>
          <a:prstGeom prst="rect">
            <a:avLst/>
          </a:prstGeom>
        </p:spPr>
      </p:pic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65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38518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Messbruecke</a:t>
            </a:r>
            <a:r>
              <a:rPr dirty="0" sz="1200" spc="9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Die</a:t>
            </a:r>
            <a:r>
              <a:rPr dirty="0" sz="1200" spc="85">
                <a:solidFill>
                  <a:srgbClr val="F9F9F9"/>
                </a:solidFill>
              </a:rPr>
              <a:t> </a:t>
            </a:r>
            <a:r>
              <a:rPr dirty="0" sz="1200" spc="-60">
                <a:solidFill>
                  <a:srgbClr val="F9F9F9"/>
                </a:solidFill>
              </a:rPr>
              <a:t>Referenzspannungsquelle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428091" y="610285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428091" y="695058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80001"/>
            <a:ext cx="3913504" cy="44195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95"/>
              </a:spcBef>
            </a:pP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Verwendung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 b="1">
                <a:solidFill>
                  <a:srgbClr val="22373A"/>
                </a:solidFill>
                <a:latin typeface="Arial"/>
                <a:cs typeface="Arial"/>
              </a:rPr>
              <a:t>eines</a:t>
            </a:r>
            <a:r>
              <a:rPr dirty="0" sz="600" spc="3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realen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Bauelementes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50">
              <a:latin typeface="Arial"/>
              <a:cs typeface="Arial"/>
            </a:endParaRPr>
          </a:p>
          <a:p>
            <a:pPr algn="just" marL="12700" marR="5080">
              <a:lnSpc>
                <a:spcPts val="630"/>
              </a:lnSpc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Beim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praktischen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Schaltungsaufbau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50">
                <a:solidFill>
                  <a:srgbClr val="22373A"/>
                </a:solidFill>
                <a:latin typeface="Arial"/>
                <a:cs typeface="Arial"/>
              </a:rPr>
              <a:t>l¨asst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sich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Referenzspannung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mit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Referenzdiode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(z.B.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direkt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analog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devices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ADR4525)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Versorgungsspannung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erzeugen.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bisher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ideale</a:t>
            </a:r>
            <a:r>
              <a:rPr dirty="0" sz="6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5" b="1">
                <a:solidFill>
                  <a:srgbClr val="22373A"/>
                </a:solidFill>
                <a:latin typeface="Arial"/>
                <a:cs typeface="Arial"/>
              </a:rPr>
              <a:t>Spannungsquelle</a:t>
            </a:r>
            <a:r>
              <a:rPr dirty="0" sz="6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5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verwendet!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2797" y="1199888"/>
            <a:ext cx="3110350" cy="154575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465899" y="2850609"/>
            <a:ext cx="3964304" cy="196215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 marR="30480">
              <a:lnSpc>
                <a:spcPts val="630"/>
              </a:lnSpc>
              <a:spcBef>
                <a:spcPts val="19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Vergleich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3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bersicht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auf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Folie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28,</a:t>
            </a:r>
            <a:r>
              <a:rPr dirty="0" sz="600" spc="8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ist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LM285-2.5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nicht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mehr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7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Bauteilbibliothek</a:t>
            </a:r>
            <a:r>
              <a:rPr dirty="0" sz="600" spc="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verfu¨gbar.</a:t>
            </a:r>
            <a:r>
              <a:rPr dirty="0" sz="600" spc="2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Daher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haben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realen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Modellierung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Spannungsversorgung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Bauteil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analog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devices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verwendet.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2770" y="76375"/>
            <a:ext cx="248031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Die</a:t>
            </a:r>
            <a:r>
              <a:rPr dirty="0" sz="1200" spc="6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60" b="1">
                <a:solidFill>
                  <a:srgbClr val="F9F9F9"/>
                </a:solidFill>
                <a:latin typeface="Arial"/>
                <a:cs typeface="Arial"/>
              </a:rPr>
              <a:t>Messbruecke</a:t>
            </a:r>
            <a:r>
              <a:rPr dirty="0" sz="1200" spc="6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6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35" b="1">
                <a:solidFill>
                  <a:srgbClr val="F9F9F9"/>
                </a:solidFill>
                <a:latin typeface="Arial"/>
                <a:cs typeface="Arial"/>
              </a:rPr>
              <a:t>Alles</a:t>
            </a:r>
            <a:r>
              <a:rPr dirty="0" sz="1200" spc="6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zusammen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 descr=""/>
          <p:cNvSpPr/>
          <p:nvPr/>
        </p:nvSpPr>
        <p:spPr>
          <a:xfrm>
            <a:off x="428091" y="612063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491299" y="581766"/>
            <a:ext cx="1439545" cy="116839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-0,2</a:t>
            </a:r>
            <a:r>
              <a:rPr dirty="0" sz="600" spc="2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bis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1V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b="1">
                <a:solidFill>
                  <a:srgbClr val="22373A"/>
                </a:solidFill>
                <a:latin typeface="Arial"/>
                <a:cs typeface="Arial"/>
              </a:rPr>
              <a:t>bei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 b="1">
                <a:solidFill>
                  <a:srgbClr val="22373A"/>
                </a:solidFill>
                <a:latin typeface="Arial"/>
                <a:cs typeface="Arial"/>
              </a:rPr>
              <a:t>Abgriff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114" b="1">
                <a:solidFill>
                  <a:srgbClr val="22373A"/>
                </a:solidFill>
                <a:latin typeface="Arial"/>
                <a:cs typeface="Arial"/>
              </a:rPr>
              <a:t>M+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 b="1">
                <a:solidFill>
                  <a:srgbClr val="22373A"/>
                </a:solidFill>
                <a:latin typeface="Arial"/>
                <a:cs typeface="Arial"/>
              </a:rPr>
              <a:t>nach</a:t>
            </a:r>
            <a:r>
              <a:rPr dirty="0" sz="6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 b="1">
                <a:solidFill>
                  <a:srgbClr val="22373A"/>
                </a:solidFill>
                <a:latin typeface="Arial"/>
                <a:cs typeface="Arial"/>
              </a:rPr>
              <a:t>M-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428091" y="696836"/>
            <a:ext cx="3752215" cy="0"/>
          </a:xfrm>
          <a:custGeom>
            <a:avLst/>
            <a:gdLst/>
            <a:ahLst/>
            <a:cxnLst/>
            <a:rect l="l" t="t" r="r" b="b"/>
            <a:pathLst>
              <a:path w="3752215" h="0">
                <a:moveTo>
                  <a:pt x="0" y="0"/>
                </a:moveTo>
                <a:lnTo>
                  <a:pt x="3751834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779034"/>
            <a:ext cx="3888008" cy="2080713"/>
          </a:xfrm>
          <a:prstGeom prst="rect">
            <a:avLst/>
          </a:prstGeom>
        </p:spPr>
      </p:pic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67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67295" y="1408224"/>
            <a:ext cx="804545" cy="24447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400" spc="-30" b="1">
                <a:solidFill>
                  <a:srgbClr val="22373A"/>
                </a:solidFill>
                <a:latin typeface="Arial"/>
                <a:cs typeface="Arial"/>
                <a:hlinkClick r:id="rId2" action="ppaction://hlinksldjump"/>
              </a:rPr>
              <a:t>Appendix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779995" y="1776457"/>
            <a:ext cx="3048635" cy="5080"/>
            <a:chOff x="779995" y="1776457"/>
            <a:chExt cx="3048635" cy="5080"/>
          </a:xfrm>
        </p:grpSpPr>
        <p:sp>
          <p:nvSpPr>
            <p:cNvPr id="4" name="object 4" descr=""/>
            <p:cNvSpPr/>
            <p:nvPr/>
          </p:nvSpPr>
          <p:spPr>
            <a:xfrm>
              <a:off x="779995" y="1776457"/>
              <a:ext cx="3048635" cy="5080"/>
            </a:xfrm>
            <a:custGeom>
              <a:avLst/>
              <a:gdLst/>
              <a:ahLst/>
              <a:cxnLst/>
              <a:rect l="l" t="t" r="r" b="b"/>
              <a:pathLst>
                <a:path w="3048635" h="5080">
                  <a:moveTo>
                    <a:pt x="0" y="5060"/>
                  </a:moveTo>
                  <a:lnTo>
                    <a:pt x="0" y="0"/>
                  </a:lnTo>
                  <a:lnTo>
                    <a:pt x="3048046" y="0"/>
                  </a:lnTo>
                  <a:lnTo>
                    <a:pt x="3048046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D5C5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79995" y="1776457"/>
              <a:ext cx="2836545" cy="5080"/>
            </a:xfrm>
            <a:custGeom>
              <a:avLst/>
              <a:gdLst/>
              <a:ahLst/>
              <a:cxnLst/>
              <a:rect l="l" t="t" r="r" b="b"/>
              <a:pathLst>
                <a:path w="2836545" h="5080">
                  <a:moveTo>
                    <a:pt x="0" y="5060"/>
                  </a:moveTo>
                  <a:lnTo>
                    <a:pt x="0" y="0"/>
                  </a:lnTo>
                  <a:lnTo>
                    <a:pt x="2836382" y="0"/>
                  </a:lnTo>
                  <a:lnTo>
                    <a:pt x="2836382" y="5060"/>
                  </a:lnTo>
                  <a:lnTo>
                    <a:pt x="0" y="5060"/>
                  </a:lnTo>
                  <a:close/>
                </a:path>
              </a:pathLst>
            </a:custGeom>
            <a:solidFill>
              <a:srgbClr val="EB801A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 spd="fast">
    <p:cut thruBlk="0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770" y="76375"/>
            <a:ext cx="3362325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>
                <a:solidFill>
                  <a:srgbClr val="F9F9F9"/>
                </a:solidFill>
              </a:rPr>
              <a:t>Reale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 spc="-10">
                <a:solidFill>
                  <a:srgbClr val="F9F9F9"/>
                </a:solidFill>
              </a:rPr>
              <a:t>Bauteile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modellieren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mit</a:t>
            </a:r>
            <a:r>
              <a:rPr dirty="0" sz="1200" spc="20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einem</a:t>
            </a:r>
            <a:r>
              <a:rPr dirty="0" sz="1200" spc="25">
                <a:solidFill>
                  <a:srgbClr val="F9F9F9"/>
                </a:solidFill>
              </a:rPr>
              <a:t> </a:t>
            </a:r>
            <a:r>
              <a:rPr dirty="0" sz="1200" spc="-40">
                <a:solidFill>
                  <a:srgbClr val="F9F9F9"/>
                </a:solidFill>
              </a:rPr>
              <a:t>subcircuit</a:t>
            </a:r>
            <a:endParaRPr sz="1200"/>
          </a:p>
        </p:txBody>
      </p:sp>
      <p:sp>
        <p:nvSpPr>
          <p:cNvPr id="3" name="object 3" descr=""/>
          <p:cNvSpPr txBox="1"/>
          <p:nvPr/>
        </p:nvSpPr>
        <p:spPr>
          <a:xfrm>
            <a:off x="397814" y="892942"/>
            <a:ext cx="2020570" cy="36957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algn="just" marL="38100" marR="30480">
              <a:lnSpc>
                <a:spcPct val="92200"/>
              </a:lnSpc>
              <a:spcBef>
                <a:spcPts val="150"/>
              </a:spcBef>
            </a:pP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Hier findet ihr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eine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44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bersicht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wie man ein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30">
                <a:solidFill>
                  <a:srgbClr val="22373A"/>
                </a:solidFill>
                <a:latin typeface="Arial"/>
                <a:cs typeface="Arial"/>
              </a:rPr>
              <a:t>reales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 Bauteil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Internet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findet,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den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subcircuit</a:t>
            </a:r>
            <a:r>
              <a:rPr dirty="0" sz="6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einbindet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und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ein</a:t>
            </a:r>
            <a:r>
              <a:rPr dirty="0" sz="6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Modellfile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dazu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erzeugt.</a:t>
            </a:r>
            <a:r>
              <a:rPr dirty="0" sz="600" spc="18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Diese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Dateien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sind</a:t>
            </a:r>
            <a:r>
              <a:rPr dirty="0" sz="600" spc="4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900" spc="-37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bernahmen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aus</a:t>
            </a:r>
            <a:r>
              <a:rPr dirty="0" sz="6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5">
                <a:solidFill>
                  <a:srgbClr val="22373A"/>
                </a:solidFill>
                <a:latin typeface="Arial"/>
                <a:cs typeface="Arial"/>
              </a:rPr>
              <a:t>dem</a:t>
            </a:r>
            <a:r>
              <a:rPr dirty="0" sz="600" spc="5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alten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Skript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CAE</a:t>
            </a:r>
            <a:r>
              <a:rPr dirty="0" sz="6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Labor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22373A"/>
                </a:solidFill>
                <a:latin typeface="Arial"/>
                <a:cs typeface="Arial"/>
              </a:rPr>
              <a:t>Franz</a:t>
            </a:r>
            <a:r>
              <a:rPr dirty="0" sz="6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600" spc="-20">
                <a:solidFill>
                  <a:srgbClr val="22373A"/>
                </a:solidFill>
                <a:latin typeface="Arial"/>
                <a:cs typeface="Arial"/>
              </a:rPr>
              <a:t>Smagacz-</a:t>
            </a:r>
            <a:r>
              <a:rPr dirty="0" sz="600" spc="-10">
                <a:solidFill>
                  <a:srgbClr val="22373A"/>
                </a:solidFill>
                <a:latin typeface="Arial"/>
                <a:cs typeface="Arial"/>
              </a:rPr>
              <a:t>Allramseder.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35914" y="625997"/>
            <a:ext cx="3896360" cy="2574290"/>
            <a:chOff x="435914" y="625997"/>
            <a:chExt cx="3896360" cy="25742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14" y="1326746"/>
              <a:ext cx="1943869" cy="158833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7739" y="625997"/>
              <a:ext cx="1943983" cy="2573665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68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2770" y="76375"/>
            <a:ext cx="33623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 b="1">
                <a:solidFill>
                  <a:srgbClr val="F9F9F9"/>
                </a:solidFill>
                <a:latin typeface="Arial"/>
                <a:cs typeface="Arial"/>
              </a:rPr>
              <a:t>Reale</a:t>
            </a:r>
            <a:r>
              <a:rPr dirty="0" sz="1200" spc="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9F9F9"/>
                </a:solidFill>
                <a:latin typeface="Arial"/>
                <a:cs typeface="Arial"/>
              </a:rPr>
              <a:t>Bauteile</a:t>
            </a:r>
            <a:r>
              <a:rPr dirty="0" sz="1200" spc="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F9F9F9"/>
                </a:solidFill>
                <a:latin typeface="Arial"/>
                <a:cs typeface="Arial"/>
              </a:rPr>
              <a:t>modellieren</a:t>
            </a:r>
            <a:r>
              <a:rPr dirty="0" sz="1200" spc="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mit</a:t>
            </a:r>
            <a:r>
              <a:rPr dirty="0" sz="1200" spc="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einem</a:t>
            </a:r>
            <a:r>
              <a:rPr dirty="0" sz="1200" spc="2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F9F9F9"/>
                </a:solidFill>
                <a:latin typeface="Arial"/>
                <a:cs typeface="Arial"/>
              </a:rPr>
              <a:t>subcircuit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625952"/>
            <a:ext cx="3895816" cy="2558216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69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2770" y="76375"/>
            <a:ext cx="336232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 b="1">
                <a:solidFill>
                  <a:srgbClr val="F9F9F9"/>
                </a:solidFill>
                <a:latin typeface="Arial"/>
                <a:cs typeface="Arial"/>
              </a:rPr>
              <a:t>Reale</a:t>
            </a:r>
            <a:r>
              <a:rPr dirty="0" sz="1200" spc="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10" b="1">
                <a:solidFill>
                  <a:srgbClr val="F9F9F9"/>
                </a:solidFill>
                <a:latin typeface="Arial"/>
                <a:cs typeface="Arial"/>
              </a:rPr>
              <a:t>Bauteile</a:t>
            </a:r>
            <a:r>
              <a:rPr dirty="0" sz="1200" spc="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F9F9F9"/>
                </a:solidFill>
                <a:latin typeface="Arial"/>
                <a:cs typeface="Arial"/>
              </a:rPr>
              <a:t>modellieren</a:t>
            </a:r>
            <a:r>
              <a:rPr dirty="0" sz="1200" spc="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mit</a:t>
            </a:r>
            <a:r>
              <a:rPr dirty="0" sz="1200" spc="2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einem</a:t>
            </a:r>
            <a:r>
              <a:rPr dirty="0" sz="1200" spc="2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0" b="1">
                <a:solidFill>
                  <a:srgbClr val="F9F9F9"/>
                </a:solidFill>
                <a:latin typeface="Arial"/>
                <a:cs typeface="Arial"/>
              </a:rPr>
              <a:t>subcircuit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625950"/>
            <a:ext cx="1943907" cy="2580558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70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2770" y="76375"/>
            <a:ext cx="2077085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Digitale</a:t>
            </a:r>
            <a:r>
              <a:rPr dirty="0" sz="1200" spc="-3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55" b="1">
                <a:solidFill>
                  <a:srgbClr val="F9F9F9"/>
                </a:solidFill>
                <a:latin typeface="Arial"/>
                <a:cs typeface="Arial"/>
              </a:rPr>
              <a:t>Schaltungssimulation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14" y="625906"/>
            <a:ext cx="3895679" cy="2569299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71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370" y="76375"/>
            <a:ext cx="302006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LTspice</a:t>
            </a:r>
            <a:r>
              <a:rPr dirty="0" sz="1200" spc="6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75" b="1">
                <a:solidFill>
                  <a:srgbClr val="F9F9F9"/>
                </a:solidFill>
                <a:latin typeface="Arial"/>
                <a:cs typeface="Arial"/>
              </a:rPr>
              <a:t>XVII</a:t>
            </a:r>
            <a:r>
              <a:rPr dirty="0" sz="1200" spc="6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b="1">
                <a:solidFill>
                  <a:srgbClr val="F9F9F9"/>
                </a:solidFill>
                <a:latin typeface="Arial"/>
                <a:cs typeface="Arial"/>
              </a:rPr>
              <a:t>-</a:t>
            </a:r>
            <a:r>
              <a:rPr dirty="0" sz="1200" spc="6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755" b="1">
                <a:solidFill>
                  <a:srgbClr val="F9F9F9"/>
                </a:solidFill>
                <a:latin typeface="Arial"/>
                <a:cs typeface="Arial"/>
              </a:rPr>
              <a:t>U</a:t>
            </a:r>
            <a:r>
              <a:rPr dirty="0" baseline="13888" sz="1800" spc="179" b="1">
                <a:solidFill>
                  <a:srgbClr val="F9F9F9"/>
                </a:solidFill>
                <a:latin typeface="Arial"/>
                <a:cs typeface="Arial"/>
              </a:rPr>
              <a:t>¨</a:t>
            </a:r>
            <a:r>
              <a:rPr dirty="0" sz="1200" spc="30" b="1">
                <a:solidFill>
                  <a:srgbClr val="F9F9F9"/>
                </a:solidFill>
                <a:latin typeface="Arial"/>
                <a:cs typeface="Arial"/>
              </a:rPr>
              <a:t>b</a:t>
            </a:r>
            <a:r>
              <a:rPr dirty="0" sz="1200" spc="-5" b="1">
                <a:solidFill>
                  <a:srgbClr val="F9F9F9"/>
                </a:solidFill>
                <a:latin typeface="Arial"/>
                <a:cs typeface="Arial"/>
              </a:rPr>
              <a:t>erblick</a:t>
            </a:r>
            <a:r>
              <a:rPr dirty="0" sz="1200" spc="6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Simulationsarten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47294" y="426006"/>
            <a:ext cx="3386454" cy="421640"/>
          </a:xfrm>
          <a:prstGeom prst="rect">
            <a:avLst/>
          </a:prstGeom>
        </p:spPr>
        <p:txBody>
          <a:bodyPr wrap="square" lIns="0" tIns="43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>
                <a:solidFill>
                  <a:srgbClr val="22373A"/>
                </a:solidFill>
                <a:latin typeface="Arial"/>
                <a:cs typeface="Arial"/>
              </a:rPr>
              <a:t>Simulationsart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50">
                <a:solidFill>
                  <a:srgbClr val="22373A"/>
                </a:solidFill>
                <a:latin typeface="Arial"/>
                <a:cs typeface="Arial"/>
              </a:rPr>
              <a:t>kann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2373A"/>
                </a:solidFill>
                <a:latin typeface="Arial"/>
                <a:cs typeface="Arial"/>
              </a:rPr>
              <a:t>im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22373A"/>
                </a:solidFill>
                <a:latin typeface="Arial"/>
                <a:cs typeface="Arial"/>
              </a:rPr>
              <a:t>Menu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35" b="1">
                <a:solidFill>
                  <a:srgbClr val="22373A"/>
                </a:solidFill>
                <a:latin typeface="Arial"/>
                <a:cs typeface="Arial"/>
              </a:rPr>
              <a:t>Simulation</a:t>
            </a:r>
            <a:r>
              <a:rPr dirty="0" sz="11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20" b="1">
                <a:solidFill>
                  <a:srgbClr val="22373A"/>
                </a:solidFill>
                <a:latin typeface="Arial"/>
                <a:cs typeface="Arial"/>
              </a:rPr>
              <a:t>Command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35"/>
              </a:spcBef>
            </a:pPr>
            <a:r>
              <a:rPr dirty="0" sz="1100" spc="-20">
                <a:solidFill>
                  <a:srgbClr val="22373A"/>
                </a:solidFill>
                <a:latin typeface="Arial"/>
                <a:cs typeface="Arial"/>
              </a:rPr>
              <a:t>konfiguriert</a:t>
            </a:r>
            <a:r>
              <a:rPr dirty="0" sz="11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2373A"/>
                </a:solidFill>
                <a:latin typeface="Arial"/>
                <a:cs typeface="Arial"/>
              </a:rPr>
              <a:t>werden.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999" y="966238"/>
            <a:ext cx="3600013" cy="2086371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6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4608195" cy="376555"/>
          </a:xfrm>
          <a:custGeom>
            <a:avLst/>
            <a:gdLst/>
            <a:ahLst/>
            <a:cxnLst/>
            <a:rect l="l" t="t" r="r" b="b"/>
            <a:pathLst>
              <a:path w="4608195" h="376555">
                <a:moveTo>
                  <a:pt x="4608004" y="0"/>
                </a:moveTo>
                <a:lnTo>
                  <a:pt x="0" y="0"/>
                </a:lnTo>
                <a:lnTo>
                  <a:pt x="0" y="376364"/>
                </a:lnTo>
                <a:lnTo>
                  <a:pt x="4608004" y="376364"/>
                </a:lnTo>
                <a:lnTo>
                  <a:pt x="4608004" y="0"/>
                </a:lnTo>
                <a:close/>
              </a:path>
            </a:pathLst>
          </a:custGeom>
          <a:solidFill>
            <a:srgbClr val="2237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22770" y="76375"/>
            <a:ext cx="3373120" cy="207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200" spc="-20" b="1">
                <a:solidFill>
                  <a:srgbClr val="F9F9F9"/>
                </a:solidFill>
                <a:latin typeface="Arial"/>
                <a:cs typeface="Arial"/>
              </a:rPr>
              <a:t>Reale</a:t>
            </a:r>
            <a:r>
              <a:rPr dirty="0" sz="1200" spc="-10" b="1">
                <a:solidFill>
                  <a:srgbClr val="F9F9F9"/>
                </a:solidFill>
                <a:latin typeface="Arial"/>
                <a:cs typeface="Arial"/>
              </a:rPr>
              <a:t> Bauteile </a:t>
            </a:r>
            <a:r>
              <a:rPr dirty="0" sz="1200" spc="-40" b="1">
                <a:solidFill>
                  <a:srgbClr val="F9F9F9"/>
                </a:solidFill>
                <a:latin typeface="Arial"/>
                <a:cs typeface="Arial"/>
              </a:rPr>
              <a:t>modellieren</a:t>
            </a:r>
            <a:r>
              <a:rPr dirty="0" sz="1200" spc="-10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45" b="1">
                <a:solidFill>
                  <a:srgbClr val="F9F9F9"/>
                </a:solidFill>
                <a:latin typeface="Arial"/>
                <a:cs typeface="Arial"/>
              </a:rPr>
              <a:t>aus</a:t>
            </a:r>
            <a:r>
              <a:rPr dirty="0" sz="1200" spc="-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einem</a:t>
            </a:r>
            <a:r>
              <a:rPr dirty="0" sz="1200" spc="-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5" b="1">
                <a:solidFill>
                  <a:srgbClr val="F9F9F9"/>
                </a:solidFill>
                <a:latin typeface="Arial"/>
                <a:cs typeface="Arial"/>
              </a:rPr>
              <a:t>model</a:t>
            </a:r>
            <a:r>
              <a:rPr dirty="0" sz="1200" spc="-5" b="1">
                <a:solidFill>
                  <a:srgbClr val="F9F9F9"/>
                </a:solidFill>
                <a:latin typeface="Arial"/>
                <a:cs typeface="Arial"/>
              </a:rPr>
              <a:t> </a:t>
            </a:r>
            <a:r>
              <a:rPr dirty="0" sz="1200" spc="-20" b="1">
                <a:solidFill>
                  <a:srgbClr val="F9F9F9"/>
                </a:solidFill>
                <a:latin typeface="Arial"/>
                <a:cs typeface="Arial"/>
              </a:rPr>
              <a:t>file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435914" y="625904"/>
            <a:ext cx="3895725" cy="2565400"/>
            <a:chOff x="435914" y="625904"/>
            <a:chExt cx="3895725" cy="256540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5914" y="625904"/>
              <a:ext cx="1943933" cy="256505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87739" y="1260528"/>
              <a:ext cx="1943838" cy="1295892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72</a:t>
            </a:r>
          </a:p>
        </p:txBody>
      </p:sp>
    </p:spTree>
  </p:cSld>
  <p:clrMapOvr>
    <a:masterClrMapping/>
  </p:clrMapOvr>
  <p:transition spd="fast">
    <p:cut thruBlk="0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7370" y="76375"/>
            <a:ext cx="3020060" cy="20764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dirty="0" sz="1200" spc="-45">
                <a:solidFill>
                  <a:srgbClr val="F9F9F9"/>
                </a:solidFill>
              </a:rPr>
              <a:t>LTspice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 spc="75">
                <a:solidFill>
                  <a:srgbClr val="F9F9F9"/>
                </a:solidFill>
              </a:rPr>
              <a:t>XVII</a:t>
            </a:r>
            <a:r>
              <a:rPr dirty="0" sz="1200" spc="65">
                <a:solidFill>
                  <a:srgbClr val="F9F9F9"/>
                </a:solidFill>
              </a:rPr>
              <a:t> </a:t>
            </a:r>
            <a:r>
              <a:rPr dirty="0" sz="1200">
                <a:solidFill>
                  <a:srgbClr val="F9F9F9"/>
                </a:solidFill>
              </a:rPr>
              <a:t>-</a:t>
            </a:r>
            <a:r>
              <a:rPr dirty="0" sz="1200" spc="65">
                <a:solidFill>
                  <a:srgbClr val="F9F9F9"/>
                </a:solidFill>
              </a:rPr>
              <a:t> </a:t>
            </a:r>
            <a:r>
              <a:rPr dirty="0" sz="1200" spc="-755">
                <a:solidFill>
                  <a:srgbClr val="F9F9F9"/>
                </a:solidFill>
              </a:rPr>
              <a:t>U</a:t>
            </a:r>
            <a:r>
              <a:rPr dirty="0" baseline="13888" sz="1800" spc="179">
                <a:solidFill>
                  <a:srgbClr val="F9F9F9"/>
                </a:solidFill>
              </a:rPr>
              <a:t>¨</a:t>
            </a:r>
            <a:r>
              <a:rPr dirty="0" sz="1200" spc="30">
                <a:solidFill>
                  <a:srgbClr val="F9F9F9"/>
                </a:solidFill>
              </a:rPr>
              <a:t>b</a:t>
            </a:r>
            <a:r>
              <a:rPr dirty="0" sz="1200" spc="-5">
                <a:solidFill>
                  <a:srgbClr val="F9F9F9"/>
                </a:solidFill>
              </a:rPr>
              <a:t>erblick</a:t>
            </a:r>
            <a:r>
              <a:rPr dirty="0" sz="1200" spc="60">
                <a:solidFill>
                  <a:srgbClr val="F9F9F9"/>
                </a:solidFill>
              </a:rPr>
              <a:t> </a:t>
            </a:r>
            <a:r>
              <a:rPr dirty="0" sz="1200" spc="-25">
                <a:solidFill>
                  <a:srgbClr val="F9F9F9"/>
                </a:solidFill>
              </a:rPr>
              <a:t>Simulationsarten</a:t>
            </a:r>
            <a:endParaRPr sz="1200"/>
          </a:p>
        </p:txBody>
      </p:sp>
      <p:sp>
        <p:nvSpPr>
          <p:cNvPr id="3" name="object 3" descr=""/>
          <p:cNvSpPr/>
          <p:nvPr/>
        </p:nvSpPr>
        <p:spPr>
          <a:xfrm>
            <a:off x="359994" y="639686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359994" y="921194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/>
          <p:nvPr/>
        </p:nvSpPr>
        <p:spPr>
          <a:xfrm>
            <a:off x="359994" y="1340942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/>
          <p:nvPr/>
        </p:nvSpPr>
        <p:spPr>
          <a:xfrm>
            <a:off x="359994" y="176069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59994" y="204221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359994" y="2323719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359994" y="260524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372414" y="608292"/>
            <a:ext cx="3794760" cy="2267585"/>
          </a:xfrm>
          <a:prstGeom prst="rect">
            <a:avLst/>
          </a:prstGeom>
        </p:spPr>
        <p:txBody>
          <a:bodyPr wrap="square" lIns="0" tIns="28575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225"/>
              </a:spcBef>
            </a:pP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Transient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4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470" b="1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sz="800" spc="20" b="1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800" spc="40" b="1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800" spc="20" b="1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800" spc="4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die</a:t>
            </a:r>
            <a:r>
              <a:rPr dirty="0" sz="800" spc="3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22373A"/>
                </a:solidFill>
                <a:latin typeface="Arial"/>
                <a:cs typeface="Arial"/>
              </a:rPr>
              <a:t>Zeit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,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Einschwingvorg¨angen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b="1">
                <a:solidFill>
                  <a:srgbClr val="22373A"/>
                </a:solidFill>
                <a:latin typeface="Arial"/>
                <a:cs typeface="Arial"/>
              </a:rPr>
              <a:t>AC</a:t>
            </a:r>
            <a:r>
              <a:rPr dirty="0" sz="800" spc="2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Analysis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1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22373A"/>
                </a:solidFill>
                <a:latin typeface="Arial"/>
                <a:cs typeface="Arial"/>
              </a:rPr>
              <a:t>unter</a:t>
            </a:r>
            <a:r>
              <a:rPr dirty="0" sz="8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Variantion</a:t>
            </a:r>
            <a:r>
              <a:rPr dirty="0" sz="8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8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Frequenz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8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Grenzfrequenzen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b="1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8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Sweep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-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b="1">
                <a:solidFill>
                  <a:srgbClr val="22373A"/>
                </a:solidFill>
                <a:latin typeface="Arial"/>
                <a:cs typeface="Arial"/>
              </a:rPr>
              <a:t>unter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Variation</a:t>
            </a:r>
            <a:r>
              <a:rPr dirty="0" sz="800" b="1">
                <a:solidFill>
                  <a:srgbClr val="22373A"/>
                </a:solidFill>
                <a:latin typeface="Arial"/>
                <a:cs typeface="Arial"/>
              </a:rPr>
              <a:t> der</a:t>
            </a:r>
            <a:r>
              <a:rPr dirty="0" sz="800" spc="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Spannung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,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zur</a:t>
            </a:r>
            <a:r>
              <a:rPr dirty="0" sz="8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2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Bauteilkennlinien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Operation</a:t>
            </a:r>
            <a:r>
              <a:rPr dirty="0" sz="800" spc="-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Point</a:t>
            </a:r>
            <a:endParaRPr sz="800">
              <a:latin typeface="Arial"/>
              <a:cs typeface="Arial"/>
            </a:endParaRPr>
          </a:p>
          <a:p>
            <a:pPr marL="63500" marR="972819">
              <a:lnSpc>
                <a:spcPts val="1130"/>
              </a:lnSpc>
              <a:spcBef>
                <a:spcPts val="25"/>
              </a:spcBef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8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 b="1">
                <a:solidFill>
                  <a:srgbClr val="22373A"/>
                </a:solidFill>
                <a:latin typeface="Arial"/>
                <a:cs typeface="Arial"/>
              </a:rPr>
              <a:t>Arbeitspunktes</a:t>
            </a:r>
            <a:r>
              <a:rPr dirty="0" sz="800" spc="1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 b="1">
                <a:solidFill>
                  <a:srgbClr val="22373A"/>
                </a:solidFill>
                <a:latin typeface="Arial"/>
                <a:cs typeface="Arial"/>
              </a:rPr>
              <a:t>ohne</a:t>
            </a:r>
            <a:r>
              <a:rPr dirty="0" sz="800" spc="1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Variantion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Noise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60"/>
              </a:spcBef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von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Rauschverhalten,</a:t>
            </a:r>
            <a:r>
              <a:rPr dirty="0" sz="8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Bauteilfehlern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oder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z.B.</a:t>
            </a:r>
            <a:r>
              <a:rPr dirty="0" sz="800" spc="3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EMV</a:t>
            </a:r>
            <a:r>
              <a:rPr dirty="0" sz="800" spc="3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Einflu¨ssen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b="1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800" spc="10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Transfer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25"/>
              </a:spcBef>
            </a:pP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Analye</a:t>
            </a:r>
            <a:r>
              <a:rPr dirty="0" sz="8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der</a:t>
            </a:r>
            <a:r>
              <a:rPr dirty="0" sz="8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DC-</a:t>
            </a:r>
            <a:r>
              <a:rPr dirty="0" sz="800" spc="-500">
                <a:solidFill>
                  <a:srgbClr val="22373A"/>
                </a:solidFill>
                <a:latin typeface="Arial"/>
                <a:cs typeface="Arial"/>
              </a:rPr>
              <a:t>U</a:t>
            </a:r>
            <a:r>
              <a:rPr dirty="0" baseline="13888" sz="1200" spc="120">
                <a:solidFill>
                  <a:srgbClr val="22373A"/>
                </a:solidFill>
                <a:latin typeface="Arial"/>
                <a:cs typeface="Arial"/>
              </a:rPr>
              <a:t>¨</a:t>
            </a:r>
            <a:r>
              <a:rPr dirty="0" sz="800" spc="25">
                <a:solidFill>
                  <a:srgbClr val="22373A"/>
                </a:solidFill>
                <a:latin typeface="Arial"/>
                <a:cs typeface="Arial"/>
              </a:rPr>
              <a:t>b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er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t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ragungsfunktion</a:t>
            </a:r>
            <a:r>
              <a:rPr dirty="0" sz="8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2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70"/>
              </a:spcBef>
            </a:pPr>
            <a:r>
              <a:rPr dirty="0" sz="800" b="1">
                <a:solidFill>
                  <a:srgbClr val="22373A"/>
                </a:solidFill>
                <a:latin typeface="Arial"/>
                <a:cs typeface="Arial"/>
              </a:rPr>
              <a:t>DC</a:t>
            </a:r>
            <a:r>
              <a:rPr dirty="0" sz="800" spc="50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0" b="1">
                <a:solidFill>
                  <a:srgbClr val="22373A"/>
                </a:solidFill>
                <a:latin typeface="Arial"/>
                <a:cs typeface="Arial"/>
              </a:rPr>
              <a:t>Bias</a:t>
            </a:r>
            <a:r>
              <a:rPr dirty="0" sz="800" spc="45" b="1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 b="1">
                <a:solidFill>
                  <a:srgbClr val="22373A"/>
                </a:solidFill>
                <a:latin typeface="Arial"/>
                <a:cs typeface="Arial"/>
              </a:rPr>
              <a:t>Point</a:t>
            </a:r>
            <a:endParaRPr sz="8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30"/>
              </a:spcBef>
            </a:pPr>
            <a:r>
              <a:rPr dirty="0" sz="800" spc="-20">
                <a:solidFill>
                  <a:srgbClr val="22373A"/>
                </a:solidFill>
                <a:latin typeface="Arial"/>
                <a:cs typeface="Arial"/>
              </a:rPr>
              <a:t>Analyse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25">
                <a:solidFill>
                  <a:srgbClr val="22373A"/>
                </a:solidFill>
                <a:latin typeface="Arial"/>
                <a:cs typeface="Arial"/>
              </a:rPr>
              <a:t>des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Arbeitspunktes</a:t>
            </a:r>
            <a:r>
              <a:rPr dirty="0" sz="8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einer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2373A"/>
                </a:solidFill>
                <a:latin typeface="Arial"/>
                <a:cs typeface="Arial"/>
              </a:rPr>
              <a:t>Schaltung</a:t>
            </a:r>
            <a:r>
              <a:rPr dirty="0" sz="8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ohne</a:t>
            </a:r>
            <a:r>
              <a:rPr dirty="0" sz="800" spc="5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30">
                <a:solidFill>
                  <a:srgbClr val="22373A"/>
                </a:solidFill>
                <a:latin typeface="Arial"/>
                <a:cs typeface="Arial"/>
              </a:rPr>
              <a:t>dynamisches</a:t>
            </a:r>
            <a:r>
              <a:rPr dirty="0" sz="800" spc="10">
                <a:solidFill>
                  <a:srgbClr val="22373A"/>
                </a:solidFill>
                <a:latin typeface="Arial"/>
                <a:cs typeface="Arial"/>
              </a:rPr>
              <a:t> </a:t>
            </a:r>
            <a:r>
              <a:rPr dirty="0" sz="800" spc="-10">
                <a:solidFill>
                  <a:srgbClr val="22373A"/>
                </a:solidFill>
                <a:latin typeface="Arial"/>
                <a:cs typeface="Arial"/>
              </a:rPr>
              <a:t>Verhalten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359994" y="2886760"/>
            <a:ext cx="3845560" cy="0"/>
          </a:xfrm>
          <a:custGeom>
            <a:avLst/>
            <a:gdLst/>
            <a:ahLst/>
            <a:cxnLst/>
            <a:rect l="l" t="t" r="r" b="b"/>
            <a:pathLst>
              <a:path w="3845560" h="0">
                <a:moveTo>
                  <a:pt x="0" y="0"/>
                </a:moveTo>
                <a:lnTo>
                  <a:pt x="3845001" y="0"/>
                </a:lnTo>
              </a:path>
            </a:pathLst>
          </a:custGeom>
          <a:ln w="5054">
            <a:solidFill>
              <a:srgbClr val="22373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865"/>
              </a:lnSpc>
            </a:pPr>
            <a:r>
              <a:rPr dirty="0" spc="-25"/>
              <a:t>7</a:t>
            </a:r>
          </a:p>
        </p:txBody>
      </p:sp>
    </p:spTree>
  </p:cSld>
  <p:clrMapOvr>
    <a:masterClrMapping/>
  </p:clrMapOvr>
  <p:transition spd="fast">
    <p:cut thruBlk="0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2373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Andreas Schaefer - Matthias Holetzko</dc:creator>
  <dc:title>Labor CAE - Einfuehrung in die Simulation elektrischer Schaltungen mit LTspice (8 UE)</dc:title>
  <dcterms:created xsi:type="dcterms:W3CDTF">2022-05-06T21:49:46Z</dcterms:created>
  <dcterms:modified xsi:type="dcterms:W3CDTF">2022-05-06T21:49:46Z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2022-05-06T00:00:00Z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2022-05-06T00:00:00Z</vt:filetime>
  </property>
</Properties>
</file>